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98" r:id="rId14"/>
    <p:sldId id="699" r:id="rId15"/>
    <p:sldId id="711" r:id="rId16"/>
    <p:sldId id="712" r:id="rId17"/>
    <p:sldId id="713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707" r:id="rId26"/>
    <p:sldId id="708" r:id="rId27"/>
    <p:sldId id="709" r:id="rId28"/>
    <p:sldId id="710" r:id="rId29"/>
    <p:sldId id="692" r:id="rId30"/>
    <p:sldId id="670" r:id="rId31"/>
    <p:sldId id="671" r:id="rId32"/>
    <p:sldId id="695" r:id="rId33"/>
    <p:sldId id="696" r:id="rId34"/>
    <p:sldId id="672" r:id="rId35"/>
    <p:sldId id="673" r:id="rId36"/>
    <p:sldId id="674" r:id="rId37"/>
    <p:sldId id="675" r:id="rId38"/>
    <p:sldId id="693" r:id="rId39"/>
    <p:sldId id="697" r:id="rId40"/>
    <p:sldId id="643" r:id="rId41"/>
    <p:sldId id="563" r:id="rId42"/>
    <p:sldId id="562" r:id="rId43"/>
    <p:sldId id="565" r:id="rId44"/>
    <p:sldId id="566" r:id="rId45"/>
    <p:sldId id="567" r:id="rId46"/>
    <p:sldId id="568" r:id="rId47"/>
    <p:sldId id="570" r:id="rId48"/>
    <p:sldId id="644" r:id="rId49"/>
    <p:sldId id="571" r:id="rId50"/>
    <p:sldId id="676" r:id="rId51"/>
    <p:sldId id="677" r:id="rId52"/>
    <p:sldId id="679" r:id="rId53"/>
    <p:sldId id="678" r:id="rId54"/>
    <p:sldId id="684" r:id="rId55"/>
    <p:sldId id="680" r:id="rId56"/>
    <p:sldId id="522" r:id="rId57"/>
    <p:sldId id="572" r:id="rId58"/>
    <p:sldId id="559" r:id="rId59"/>
    <p:sldId id="523" r:id="rId60"/>
    <p:sldId id="524" r:id="rId61"/>
    <p:sldId id="525" r:id="rId62"/>
    <p:sldId id="685" r:id="rId63"/>
    <p:sldId id="527" r:id="rId64"/>
    <p:sldId id="528" r:id="rId65"/>
    <p:sldId id="529" r:id="rId66"/>
    <p:sldId id="530" r:id="rId67"/>
    <p:sldId id="561" r:id="rId68"/>
    <p:sldId id="531" r:id="rId69"/>
    <p:sldId id="573" r:id="rId70"/>
    <p:sldId id="646" r:id="rId71"/>
    <p:sldId id="533" r:id="rId72"/>
    <p:sldId id="534" r:id="rId73"/>
    <p:sldId id="535" r:id="rId74"/>
    <p:sldId id="537" r:id="rId75"/>
    <p:sldId id="538" r:id="rId76"/>
    <p:sldId id="536" r:id="rId77"/>
    <p:sldId id="540" r:id="rId78"/>
    <p:sldId id="541" r:id="rId79"/>
    <p:sldId id="539" r:id="rId80"/>
    <p:sldId id="543" r:id="rId81"/>
    <p:sldId id="547" r:id="rId82"/>
    <p:sldId id="548" r:id="rId83"/>
    <p:sldId id="549" r:id="rId84"/>
    <p:sldId id="550" r:id="rId85"/>
    <p:sldId id="574" r:id="rId86"/>
    <p:sldId id="551" r:id="rId87"/>
    <p:sldId id="552" r:id="rId88"/>
    <p:sldId id="545" r:id="rId89"/>
    <p:sldId id="553" r:id="rId90"/>
    <p:sldId id="554" r:id="rId91"/>
    <p:sldId id="648" r:id="rId92"/>
    <p:sldId id="649" r:id="rId93"/>
    <p:sldId id="659" r:id="rId94"/>
    <p:sldId id="660" r:id="rId95"/>
    <p:sldId id="661" r:id="rId96"/>
    <p:sldId id="662" r:id="rId97"/>
    <p:sldId id="689" r:id="rId98"/>
    <p:sldId id="690" r:id="rId99"/>
    <p:sldId id="691" r:id="rId100"/>
    <p:sldId id="686" r:id="rId101"/>
    <p:sldId id="687" r:id="rId102"/>
    <p:sldId id="688" r:id="rId103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2" autoAdjust="0"/>
    <p:restoredTop sz="94513" autoAdjust="0"/>
  </p:normalViewPr>
  <p:slideViewPr>
    <p:cSldViewPr>
      <p:cViewPr varScale="1">
        <p:scale>
          <a:sx n="91" d="100"/>
          <a:sy n="91" d="100"/>
        </p:scale>
        <p:origin x="1536" y="184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81.xml"/><Relationship Id="rId12" Type="http://schemas.openxmlformats.org/officeDocument/2006/relationships/slide" Target="slides/slide82.xml"/><Relationship Id="rId13" Type="http://schemas.openxmlformats.org/officeDocument/2006/relationships/slide" Target="slides/slide83.xml"/><Relationship Id="rId14" Type="http://schemas.openxmlformats.org/officeDocument/2006/relationships/slide" Target="slides/slide89.xml"/><Relationship Id="rId15" Type="http://schemas.openxmlformats.org/officeDocument/2006/relationships/slide" Target="slides/slide90.xml"/><Relationship Id="rId16" Type="http://schemas.openxmlformats.org/officeDocument/2006/relationships/slide" Target="slides/slide91.xml"/><Relationship Id="rId17" Type="http://schemas.openxmlformats.org/officeDocument/2006/relationships/slide" Target="slides/slide92.xml"/><Relationship Id="rId1" Type="http://schemas.openxmlformats.org/officeDocument/2006/relationships/slide" Target="slides/slide13.xml"/><Relationship Id="rId2" Type="http://schemas.openxmlformats.org/officeDocument/2006/relationships/slide" Target="slides/slide18.xml"/><Relationship Id="rId3" Type="http://schemas.openxmlformats.org/officeDocument/2006/relationships/slide" Target="slides/slide19.xml"/><Relationship Id="rId4" Type="http://schemas.openxmlformats.org/officeDocument/2006/relationships/slide" Target="slides/slide20.xml"/><Relationship Id="rId5" Type="http://schemas.openxmlformats.org/officeDocument/2006/relationships/slide" Target="slides/slide54.xml"/><Relationship Id="rId6" Type="http://schemas.openxmlformats.org/officeDocument/2006/relationships/slide" Target="slides/slide61.xml"/><Relationship Id="rId7" Type="http://schemas.openxmlformats.org/officeDocument/2006/relationships/slide" Target="slides/slide62.xml"/><Relationship Id="rId8" Type="http://schemas.openxmlformats.org/officeDocument/2006/relationships/slide" Target="slides/slide63.xml"/><Relationship Id="rId9" Type="http://schemas.openxmlformats.org/officeDocument/2006/relationships/slide" Target="slides/slide64.xml"/><Relationship Id="rId10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59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33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96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60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505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381000" y="6400800"/>
            <a:ext cx="8534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>
                <a:latin typeface="Arial" pitchFamily="34" charset="0"/>
              </a:rPr>
              <a:t>02/14/2018</a:t>
            </a:r>
            <a:r>
              <a:rPr lang="en-US" dirty="0">
                <a:latin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</a:rPr>
              <a:t>	</a:t>
            </a:r>
            <a:r>
              <a:rPr lang="en-US" baseline="0" dirty="0" smtClean="0">
                <a:latin typeface="Arial" pitchFamily="34" charset="0"/>
              </a:rPr>
              <a:t>      </a:t>
            </a:r>
            <a:r>
              <a:rPr lang="en-US" dirty="0" smtClean="0">
                <a:latin typeface="Arial" pitchFamily="34" charset="0"/>
              </a:rPr>
              <a:t>Introduction </a:t>
            </a:r>
            <a:r>
              <a:rPr lang="en-US" dirty="0">
                <a:latin typeface="Arial" pitchFamily="34" charset="0"/>
              </a:rPr>
              <a:t>to Data </a:t>
            </a:r>
            <a:r>
              <a:rPr lang="en-US" dirty="0" smtClean="0">
                <a:latin typeface="Arial" pitchFamily="34" charset="0"/>
              </a:rPr>
              <a:t>Mining, 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dirty="0" smtClean="0">
                <a:latin typeface="Arial" pitchFamily="34" charset="0"/>
              </a:rPr>
              <a:t> Edition </a:t>
            </a:r>
            <a:r>
              <a:rPr lang="en-US" dirty="0">
                <a:latin typeface="Arial" pitchFamily="34" charset="0"/>
              </a:rPr>
              <a:t>		                   </a:t>
            </a:r>
            <a:r>
              <a:rPr lang="en-US" dirty="0" smtClean="0">
                <a:latin typeface="Arial" pitchFamily="34" charset="0"/>
              </a:rPr>
              <a:t>               </a:t>
            </a:r>
            <a:fld id="{7D2E4550-0CE7-4585-AD88-C9D291A426F7}" type="slidenum">
              <a:rPr lang="en-US">
                <a:latin typeface="Arial" pitchFamily="34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5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3" Type="http://schemas.openxmlformats.org/officeDocument/2006/relationships/image" Target="../media/image4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5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6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83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wmf"/><Relationship Id="rId3" Type="http://schemas.openxmlformats.org/officeDocument/2006/relationships/image" Target="../media/image87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r>
              <a:rPr lang="en-US" altLang="en-US" sz="4800" dirty="0" smtClean="0"/>
              <a:t/>
            </a:r>
            <a:br>
              <a:rPr lang="en-US" altLang="en-US" sz="4800" dirty="0" smtClean="0"/>
            </a:br>
            <a:r>
              <a:rPr lang="en-US" altLang="en-US" sz="4800" dirty="0" smtClean="0"/>
              <a:t>Clustering</a:t>
            </a:r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1808775"/>
            <a:ext cx="8229600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3200" b="0" dirty="0" smtClean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 smtClean="0"/>
              <a:t>Lecture</a:t>
            </a:r>
            <a:r>
              <a:rPr lang="en-US" altLang="zh-CN" sz="3200" b="0" dirty="0" smtClean="0"/>
              <a:t>d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by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Shangsong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Liang</a:t>
            </a:r>
            <a:endParaRPr lang="zh-CN" altLang="en-US" sz="3200" b="0" dirty="0" smtClean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3200" b="0" dirty="0" smtClean="0"/>
              <a:t>Sun</a:t>
            </a:r>
            <a:r>
              <a:rPr lang="zh-CN" altLang="en-US" sz="3200" b="0" dirty="0" smtClean="0"/>
              <a:t> </a:t>
            </a:r>
            <a:r>
              <a:rPr lang="en-US" altLang="zh-CN" sz="3200" b="0" dirty="0" err="1" smtClean="0"/>
              <a:t>Yat-sen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University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Introduction to Data </a:t>
            </a:r>
            <a:r>
              <a:rPr lang="en-US" altLang="en-US" sz="2000" b="0" dirty="0" smtClean="0"/>
              <a:t>Mining, </a:t>
            </a:r>
            <a:r>
              <a:rPr lang="en-US" altLang="en-US" sz="2000" b="0" dirty="0"/>
              <a:t>2</a:t>
            </a:r>
            <a:r>
              <a:rPr lang="en-US" altLang="en-US" sz="2000" b="0" baseline="30000" dirty="0"/>
              <a:t>nd</a:t>
            </a:r>
            <a:r>
              <a:rPr lang="en-US" altLang="en-US" sz="2000" b="0" dirty="0"/>
              <a:t> Edition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by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000" b="0" dirty="0"/>
              <a:t>Tan, Steinbach, </a:t>
            </a:r>
            <a:r>
              <a:rPr lang="en-US" altLang="en-US" sz="2000" b="0" dirty="0" smtClean="0"/>
              <a:t>Karpatne, Kumar</a:t>
            </a:r>
            <a:endParaRPr lang="en-US" altLang="en-US" sz="20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Hard (Crisp) vs Soft (Probabilistic) Clustering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 smtClean="0"/>
              <a:t>Typically, normal (Gaussian) distribution is used</a:t>
            </a:r>
          </a:p>
          <a:p>
            <a:pPr lvl="1"/>
            <a:r>
              <a:rPr lang="en-US" altLang="en-US" sz="2000" dirty="0" smtClean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Clusters are found by estimating the parameters of the statistical distributions</a:t>
            </a:r>
          </a:p>
          <a:p>
            <a:pPr lvl="1"/>
            <a:r>
              <a:rPr lang="en-US" altLang="en-US" sz="2000" dirty="0" smtClean="0"/>
              <a:t>Can use a k-means like algorithm, called the Expectation-Maximization (EM) algorithm, to estimate these parameters</a:t>
            </a:r>
          </a:p>
          <a:p>
            <a:pPr marL="1146175" lvl="2" indent="-231775"/>
            <a:r>
              <a:rPr lang="en-US" altLang="en-US" sz="1800" dirty="0" smtClean="0"/>
              <a:t>Actually, k-means is a special case of this approach</a:t>
            </a:r>
          </a:p>
          <a:p>
            <a:pPr lvl="1"/>
            <a:r>
              <a:rPr lang="en-US" altLang="en-US" sz="2000" dirty="0" smtClean="0"/>
              <a:t>Provides a compact representation of clusters </a:t>
            </a:r>
          </a:p>
          <a:p>
            <a:pPr lvl="1"/>
            <a:r>
              <a:rPr lang="en-US" altLang="en-US" sz="2000" dirty="0" smtClean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are </a:t>
            </a:r>
            <a:r>
              <a:rPr lang="en-US" altLang="en-US" sz="2400" dirty="0" err="1" smtClean="0"/>
              <a:t>partitional</a:t>
            </a:r>
            <a:r>
              <a:rPr lang="en-US" altLang="en-US" sz="2400" dirty="0" smtClean="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can handle noise and outliers; K-means performs poorly in the presence of outliers</a:t>
            </a:r>
            <a:endParaRPr lang="en-US" altLang="en-US" dirty="0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automatically determines the number of clusters; K-means does not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Informal example: consider </a:t>
            </a:r>
            <a:br>
              <a:rPr lang="en-US" altLang="en-US" sz="2400" dirty="0" smtClean="0"/>
            </a:br>
            <a:r>
              <a:rPr lang="en-US" altLang="en-US" sz="2400" dirty="0" smtClean="0"/>
              <a:t>modeling the points that </a:t>
            </a:r>
            <a:br>
              <a:rPr lang="en-US" altLang="en-US" sz="2400" dirty="0" smtClean="0"/>
            </a:br>
            <a:r>
              <a:rPr lang="en-US" altLang="en-US" sz="2400" dirty="0" smtClean="0"/>
              <a:t>generate the following </a:t>
            </a:r>
            <a:br>
              <a:rPr lang="en-US" altLang="en-US" sz="2400" dirty="0" smtClean="0"/>
            </a:br>
            <a:r>
              <a:rPr lang="en-US" altLang="en-US" sz="2400" dirty="0" smtClean="0"/>
              <a:t>histogram.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Looks like a combination of two</a:t>
            </a:r>
            <a:br>
              <a:rPr lang="en-US" altLang="en-US" sz="2400" dirty="0" smtClean="0"/>
            </a:br>
            <a:r>
              <a:rPr lang="en-US" altLang="en-US" sz="2400" dirty="0" smtClean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Suppose we can estimate the </a:t>
            </a:r>
            <a:br>
              <a:rPr lang="en-US" altLang="en-US" sz="2400" dirty="0" smtClean="0"/>
            </a:br>
            <a:r>
              <a:rPr lang="en-US" altLang="en-US" sz="2400" dirty="0" smtClean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assign each point to the </a:t>
            </a:r>
            <a:br>
              <a:rPr lang="en-US" altLang="en-US" sz="2000" dirty="0" smtClean="0"/>
            </a:br>
            <a:r>
              <a:rPr lang="en-US" altLang="en-US" sz="2000" dirty="0" smtClean="0"/>
              <a:t>cluster (distribution) for which it </a:t>
            </a:r>
            <a:br>
              <a:rPr lang="en-US" altLang="en-US" sz="2000" dirty="0" smtClean="0"/>
            </a:br>
            <a:r>
              <a:rPr lang="en-US" altLang="en-US" sz="2000" dirty="0" smtClean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Until</a:t>
            </a:r>
            <a:r>
              <a:rPr lang="en-US" altLang="en-US" sz="2000" dirty="0" smtClean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If using normal distributions, can find elliptical as well as spherical shapes.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Mixtures of Gaussians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MS PGothic" charset="-128"/>
              </a:rPr>
              <a:t>K-means algorithm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Assigned each example to exactly one cluster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clusters are overlapping?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Hard to tell which cluster is right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Maybe we should try to remain uncertain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Used Euclidean distance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What if cluster has a non-circular shape?</a:t>
            </a:r>
          </a:p>
          <a:p>
            <a:pPr lvl="1" eaLnBrk="1" hangingPunct="1"/>
            <a:endParaRPr lang="en-US" altLang="en-US" sz="2000">
              <a:ea typeface="MS PGothic" charset="-128"/>
            </a:endParaRPr>
          </a:p>
          <a:p>
            <a:pPr eaLnBrk="1" hangingPunct="1"/>
            <a:r>
              <a:rPr lang="en-US" altLang="en-US" sz="2400">
                <a:ea typeface="MS PGothic" charset="-128"/>
              </a:rPr>
              <a:t>Gaussian mixture models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Clusters modeled as Gaussians</a:t>
            </a:r>
          </a:p>
          <a:p>
            <a:pPr lvl="2" eaLnBrk="1" hangingPunct="1"/>
            <a:r>
              <a:rPr lang="en-US" altLang="en-US" sz="1800">
                <a:ea typeface="MS PGothic" charset="-128"/>
              </a:rPr>
              <a:t>Not just by their mean</a:t>
            </a:r>
          </a:p>
          <a:p>
            <a:pPr lvl="1" eaLnBrk="1" hangingPunct="1"/>
            <a:r>
              <a:rPr lang="en-US" altLang="en-US" sz="2000">
                <a:ea typeface="MS PGothic" charset="-128"/>
              </a:rPr>
              <a:t>EM algorithm: assign data to </a:t>
            </a:r>
            <a:br>
              <a:rPr lang="en-US" altLang="en-US" sz="2000">
                <a:ea typeface="MS PGothic" charset="-128"/>
              </a:rPr>
            </a:br>
            <a:r>
              <a:rPr lang="en-US" altLang="en-US" sz="2000">
                <a:ea typeface="MS PGothic" charset="-128"/>
              </a:rPr>
              <a:t>cluster with some </a:t>
            </a:r>
            <a:r>
              <a:rPr lang="en-US" altLang="en-US" sz="2000" i="1">
                <a:ea typeface="MS PGothic" charset="-128"/>
              </a:rPr>
              <a:t>probability</a:t>
            </a:r>
          </a:p>
          <a:p>
            <a:pPr eaLnBrk="1" hangingPunct="1"/>
            <a:endParaRPr lang="en-US" altLang="en-US" sz="2400">
              <a:ea typeface="MS PGothic" charset="-128"/>
            </a:endParaRPr>
          </a:p>
        </p:txBody>
      </p:sp>
      <p:sp>
        <p:nvSpPr>
          <p:cNvPr id="16388" name="Oval 5"/>
          <p:cNvSpPr>
            <a:spLocks noChangeArrowheads="1"/>
          </p:cNvSpPr>
          <p:nvPr/>
        </p:nvSpPr>
        <p:spPr bwMode="auto">
          <a:xfrm>
            <a:off x="7086600" y="5029200"/>
            <a:ext cx="1484313" cy="73025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  <p:grpSp>
        <p:nvGrpSpPr>
          <p:cNvPr id="16389" name="Group 1"/>
          <p:cNvGrpSpPr>
            <a:grpSpLocks/>
          </p:cNvGrpSpPr>
          <p:nvPr/>
        </p:nvGrpSpPr>
        <p:grpSpPr bwMode="auto">
          <a:xfrm>
            <a:off x="6096000" y="4191000"/>
            <a:ext cx="2886075" cy="2438400"/>
            <a:chOff x="5181600" y="3641725"/>
            <a:chExt cx="3800475" cy="2987675"/>
          </a:xfrm>
        </p:grpSpPr>
        <p:sp>
          <p:nvSpPr>
            <p:cNvPr id="16391" name="Rectangle 6"/>
            <p:cNvSpPr>
              <a:spLocks noChangeArrowheads="1"/>
            </p:cNvSpPr>
            <p:nvPr/>
          </p:nvSpPr>
          <p:spPr bwMode="auto">
            <a:xfrm>
              <a:off x="5181600" y="36417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392" name="Line 7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8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Line 15"/>
            <p:cNvSpPr>
              <a:spLocks noChangeShapeType="1"/>
            </p:cNvSpPr>
            <p:nvPr/>
          </p:nvSpPr>
          <p:spPr bwMode="auto">
            <a:xfrm flipV="1">
              <a:off x="572293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Line 16"/>
            <p:cNvSpPr>
              <a:spLocks noChangeShapeType="1"/>
            </p:cNvSpPr>
            <p:nvPr/>
          </p:nvSpPr>
          <p:spPr bwMode="auto">
            <a:xfrm>
              <a:off x="572293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Line 18"/>
            <p:cNvSpPr>
              <a:spLocks noChangeShapeType="1"/>
            </p:cNvSpPr>
            <p:nvPr/>
          </p:nvSpPr>
          <p:spPr bwMode="auto">
            <a:xfrm flipV="1">
              <a:off x="62642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62642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21"/>
            <p:cNvSpPr>
              <a:spLocks noChangeShapeType="1"/>
            </p:cNvSpPr>
            <p:nvPr/>
          </p:nvSpPr>
          <p:spPr bwMode="auto">
            <a:xfrm flipV="1">
              <a:off x="68056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22"/>
            <p:cNvSpPr>
              <a:spLocks noChangeShapeType="1"/>
            </p:cNvSpPr>
            <p:nvPr/>
          </p:nvSpPr>
          <p:spPr bwMode="auto">
            <a:xfrm>
              <a:off x="68056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24"/>
            <p:cNvSpPr>
              <a:spLocks noChangeShapeType="1"/>
            </p:cNvSpPr>
            <p:nvPr/>
          </p:nvSpPr>
          <p:spPr bwMode="auto">
            <a:xfrm flipV="1">
              <a:off x="73564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25"/>
            <p:cNvSpPr>
              <a:spLocks noChangeShapeType="1"/>
            </p:cNvSpPr>
            <p:nvPr/>
          </p:nvSpPr>
          <p:spPr bwMode="auto">
            <a:xfrm>
              <a:off x="73564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27"/>
            <p:cNvSpPr>
              <a:spLocks noChangeShapeType="1"/>
            </p:cNvSpPr>
            <p:nvPr/>
          </p:nvSpPr>
          <p:spPr bwMode="auto">
            <a:xfrm flipV="1">
              <a:off x="78978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28"/>
            <p:cNvSpPr>
              <a:spLocks noChangeShapeType="1"/>
            </p:cNvSpPr>
            <p:nvPr/>
          </p:nvSpPr>
          <p:spPr bwMode="auto">
            <a:xfrm>
              <a:off x="78978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30"/>
            <p:cNvSpPr>
              <a:spLocks noChangeShapeType="1"/>
            </p:cNvSpPr>
            <p:nvPr/>
          </p:nvSpPr>
          <p:spPr bwMode="auto">
            <a:xfrm flipV="1">
              <a:off x="84312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31"/>
            <p:cNvSpPr>
              <a:spLocks noChangeShapeType="1"/>
            </p:cNvSpPr>
            <p:nvPr/>
          </p:nvSpPr>
          <p:spPr bwMode="auto">
            <a:xfrm>
              <a:off x="84312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33"/>
            <p:cNvSpPr>
              <a:spLocks noChangeShapeType="1"/>
            </p:cNvSpPr>
            <p:nvPr/>
          </p:nvSpPr>
          <p:spPr bwMode="auto">
            <a:xfrm flipV="1">
              <a:off x="898048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34"/>
            <p:cNvSpPr>
              <a:spLocks noChangeShapeType="1"/>
            </p:cNvSpPr>
            <p:nvPr/>
          </p:nvSpPr>
          <p:spPr bwMode="auto">
            <a:xfrm>
              <a:off x="898048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0"/>
            <p:cNvSpPr>
              <a:spLocks noChangeShapeType="1"/>
            </p:cNvSpPr>
            <p:nvPr/>
          </p:nvSpPr>
          <p:spPr bwMode="auto">
            <a:xfrm flipH="1">
              <a:off x="8945562" y="61928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"/>
            <p:cNvSpPr>
              <a:spLocks noChangeShapeType="1"/>
            </p:cNvSpPr>
            <p:nvPr/>
          </p:nvSpPr>
          <p:spPr bwMode="auto">
            <a:xfrm flipH="1">
              <a:off x="8945562" y="57673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6"/>
            <p:cNvSpPr>
              <a:spLocks noChangeShapeType="1"/>
            </p:cNvSpPr>
            <p:nvPr/>
          </p:nvSpPr>
          <p:spPr bwMode="auto">
            <a:xfrm flipH="1">
              <a:off x="8945562" y="53482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9"/>
            <p:cNvSpPr>
              <a:spLocks noChangeShapeType="1"/>
            </p:cNvSpPr>
            <p:nvPr/>
          </p:nvSpPr>
          <p:spPr bwMode="auto">
            <a:xfrm flipH="1">
              <a:off x="8945562" y="49133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52"/>
            <p:cNvSpPr>
              <a:spLocks noChangeShapeType="1"/>
            </p:cNvSpPr>
            <p:nvPr/>
          </p:nvSpPr>
          <p:spPr bwMode="auto">
            <a:xfrm flipH="1">
              <a:off x="8945562" y="44958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55"/>
            <p:cNvSpPr>
              <a:spLocks noChangeShapeType="1"/>
            </p:cNvSpPr>
            <p:nvPr/>
          </p:nvSpPr>
          <p:spPr bwMode="auto">
            <a:xfrm flipH="1">
              <a:off x="8945562" y="40687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58"/>
            <p:cNvSpPr>
              <a:spLocks noChangeShapeType="1"/>
            </p:cNvSpPr>
            <p:nvPr/>
          </p:nvSpPr>
          <p:spPr bwMode="auto">
            <a:xfrm flipH="1">
              <a:off x="8945562" y="36417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60"/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Freeform 61"/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62"/>
            <p:cNvSpPr>
              <a:spLocks noChangeShapeType="1"/>
            </p:cNvSpPr>
            <p:nvPr/>
          </p:nvSpPr>
          <p:spPr bwMode="auto">
            <a:xfrm flipV="1">
              <a:off x="5730845" y="36417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Oval 112"/>
            <p:cNvSpPr>
              <a:spLocks noChangeArrowheads="1"/>
            </p:cNvSpPr>
            <p:nvPr/>
          </p:nvSpPr>
          <p:spPr bwMode="auto">
            <a:xfrm>
              <a:off x="7443787" y="59055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19" name="Oval 113"/>
            <p:cNvSpPr>
              <a:spLocks noChangeArrowheads="1"/>
            </p:cNvSpPr>
            <p:nvPr/>
          </p:nvSpPr>
          <p:spPr bwMode="auto">
            <a:xfrm>
              <a:off x="7373937" y="53340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0" name="Oval 114"/>
            <p:cNvSpPr>
              <a:spLocks noChangeArrowheads="1"/>
            </p:cNvSpPr>
            <p:nvPr/>
          </p:nvSpPr>
          <p:spPr bwMode="auto">
            <a:xfrm>
              <a:off x="7164387" y="48117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1" name="Oval 115"/>
            <p:cNvSpPr>
              <a:spLocks noChangeArrowheads="1"/>
            </p:cNvSpPr>
            <p:nvPr/>
          </p:nvSpPr>
          <p:spPr bwMode="auto">
            <a:xfrm>
              <a:off x="76025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2" name="Oval 116"/>
            <p:cNvSpPr>
              <a:spLocks noChangeArrowheads="1"/>
            </p:cNvSpPr>
            <p:nvPr/>
          </p:nvSpPr>
          <p:spPr bwMode="auto">
            <a:xfrm>
              <a:off x="7566024" y="51308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3" name="Oval 117"/>
            <p:cNvSpPr>
              <a:spLocks noChangeArrowheads="1"/>
            </p:cNvSpPr>
            <p:nvPr/>
          </p:nvSpPr>
          <p:spPr bwMode="auto">
            <a:xfrm>
              <a:off x="7443787" y="541813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4" name="Oval 118"/>
            <p:cNvSpPr>
              <a:spLocks noChangeArrowheads="1"/>
            </p:cNvSpPr>
            <p:nvPr/>
          </p:nvSpPr>
          <p:spPr bwMode="auto">
            <a:xfrm>
              <a:off x="7783512" y="48910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5" name="Oval 119"/>
            <p:cNvSpPr>
              <a:spLocks noChangeArrowheads="1"/>
            </p:cNvSpPr>
            <p:nvPr/>
          </p:nvSpPr>
          <p:spPr bwMode="auto">
            <a:xfrm>
              <a:off x="7426324" y="49831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6" name="Oval 120"/>
            <p:cNvSpPr>
              <a:spLocks noChangeArrowheads="1"/>
            </p:cNvSpPr>
            <p:nvPr/>
          </p:nvSpPr>
          <p:spPr bwMode="auto">
            <a:xfrm>
              <a:off x="7331074" y="609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7" name="Oval 121"/>
            <p:cNvSpPr>
              <a:spLocks noChangeArrowheads="1"/>
            </p:cNvSpPr>
            <p:nvPr/>
          </p:nvSpPr>
          <p:spPr bwMode="auto">
            <a:xfrm>
              <a:off x="7373937" y="502920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8" name="Oval 122"/>
            <p:cNvSpPr>
              <a:spLocks noChangeArrowheads="1"/>
            </p:cNvSpPr>
            <p:nvPr/>
          </p:nvSpPr>
          <p:spPr bwMode="auto">
            <a:xfrm>
              <a:off x="7050087" y="46291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29" name="Oval 123"/>
            <p:cNvSpPr>
              <a:spLocks noChangeArrowheads="1"/>
            </p:cNvSpPr>
            <p:nvPr/>
          </p:nvSpPr>
          <p:spPr bwMode="auto">
            <a:xfrm>
              <a:off x="7451724" y="51657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0" name="Oval 124"/>
            <p:cNvSpPr>
              <a:spLocks noChangeArrowheads="1"/>
            </p:cNvSpPr>
            <p:nvPr/>
          </p:nvSpPr>
          <p:spPr bwMode="auto">
            <a:xfrm>
              <a:off x="7254874" y="57721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1" name="Oval 125"/>
            <p:cNvSpPr>
              <a:spLocks noChangeArrowheads="1"/>
            </p:cNvSpPr>
            <p:nvPr/>
          </p:nvSpPr>
          <p:spPr bwMode="auto">
            <a:xfrm>
              <a:off x="7373937" y="45735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2" name="Oval 126"/>
            <p:cNvSpPr>
              <a:spLocks noChangeArrowheads="1"/>
            </p:cNvSpPr>
            <p:nvPr/>
          </p:nvSpPr>
          <p:spPr bwMode="auto">
            <a:xfrm>
              <a:off x="7297737" y="556260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3" name="Oval 127"/>
            <p:cNvSpPr>
              <a:spLocks noChangeArrowheads="1"/>
            </p:cNvSpPr>
            <p:nvPr/>
          </p:nvSpPr>
          <p:spPr bwMode="auto">
            <a:xfrm>
              <a:off x="7416800" y="48117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4" name="Oval 128"/>
            <p:cNvSpPr>
              <a:spLocks noChangeArrowheads="1"/>
            </p:cNvSpPr>
            <p:nvPr/>
          </p:nvSpPr>
          <p:spPr bwMode="auto">
            <a:xfrm>
              <a:off x="7539037" y="439896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5" name="Oval 129"/>
            <p:cNvSpPr>
              <a:spLocks noChangeArrowheads="1"/>
            </p:cNvSpPr>
            <p:nvPr/>
          </p:nvSpPr>
          <p:spPr bwMode="auto">
            <a:xfrm>
              <a:off x="6459537" y="5105400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6" name="Oval 130"/>
            <p:cNvSpPr>
              <a:spLocks noChangeArrowheads="1"/>
            </p:cNvSpPr>
            <p:nvPr/>
          </p:nvSpPr>
          <p:spPr bwMode="auto">
            <a:xfrm>
              <a:off x="8288337" y="52578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7" name="Oval 131"/>
            <p:cNvSpPr>
              <a:spLocks noChangeArrowheads="1"/>
            </p:cNvSpPr>
            <p:nvPr/>
          </p:nvSpPr>
          <p:spPr bwMode="auto">
            <a:xfrm>
              <a:off x="7381874" y="5000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8" name="Oval 132"/>
            <p:cNvSpPr>
              <a:spLocks noChangeArrowheads="1"/>
            </p:cNvSpPr>
            <p:nvPr/>
          </p:nvSpPr>
          <p:spPr bwMode="auto">
            <a:xfrm>
              <a:off x="7559674" y="46291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39" name="Oval 133"/>
            <p:cNvSpPr>
              <a:spLocks noChangeArrowheads="1"/>
            </p:cNvSpPr>
            <p:nvPr/>
          </p:nvSpPr>
          <p:spPr bwMode="auto">
            <a:xfrm>
              <a:off x="7407274" y="39624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0" name="Oval 134"/>
            <p:cNvSpPr>
              <a:spLocks noChangeArrowheads="1"/>
            </p:cNvSpPr>
            <p:nvPr/>
          </p:nvSpPr>
          <p:spPr bwMode="auto">
            <a:xfrm>
              <a:off x="7483474" y="41719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1" name="Oval 135"/>
            <p:cNvSpPr>
              <a:spLocks noChangeArrowheads="1"/>
            </p:cNvSpPr>
            <p:nvPr/>
          </p:nvSpPr>
          <p:spPr bwMode="auto">
            <a:xfrm>
              <a:off x="66119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2" name="Oval 136"/>
            <p:cNvSpPr>
              <a:spLocks noChangeArrowheads="1"/>
            </p:cNvSpPr>
            <p:nvPr/>
          </p:nvSpPr>
          <p:spPr bwMode="auto">
            <a:xfrm>
              <a:off x="7559674" y="5791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3" name="Oval 137"/>
            <p:cNvSpPr>
              <a:spLocks noChangeArrowheads="1"/>
            </p:cNvSpPr>
            <p:nvPr/>
          </p:nvSpPr>
          <p:spPr bwMode="auto">
            <a:xfrm>
              <a:off x="6919912" y="49339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4" name="Oval 138"/>
            <p:cNvSpPr>
              <a:spLocks noChangeArrowheads="1"/>
            </p:cNvSpPr>
            <p:nvPr/>
          </p:nvSpPr>
          <p:spPr bwMode="auto">
            <a:xfrm>
              <a:off x="8212137" y="5029200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5" name="Oval 139"/>
            <p:cNvSpPr>
              <a:spLocks noChangeArrowheads="1"/>
            </p:cNvSpPr>
            <p:nvPr/>
          </p:nvSpPr>
          <p:spPr bwMode="auto">
            <a:xfrm>
              <a:off x="6688137" y="5105400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6" name="Oval 140"/>
            <p:cNvSpPr>
              <a:spLocks noChangeArrowheads="1"/>
            </p:cNvSpPr>
            <p:nvPr/>
          </p:nvSpPr>
          <p:spPr bwMode="auto">
            <a:xfrm>
              <a:off x="6964362" y="52578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7" name="Oval 141"/>
            <p:cNvSpPr>
              <a:spLocks noChangeArrowheads="1"/>
            </p:cNvSpPr>
            <p:nvPr/>
          </p:nvSpPr>
          <p:spPr bwMode="auto">
            <a:xfrm>
              <a:off x="7254874" y="51625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8" name="Oval 142"/>
            <p:cNvSpPr>
              <a:spLocks noChangeArrowheads="1"/>
            </p:cNvSpPr>
            <p:nvPr/>
          </p:nvSpPr>
          <p:spPr bwMode="auto">
            <a:xfrm>
              <a:off x="7450137" y="4343400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49" name="Oval 143"/>
            <p:cNvSpPr>
              <a:spLocks noChangeArrowheads="1"/>
            </p:cNvSpPr>
            <p:nvPr/>
          </p:nvSpPr>
          <p:spPr bwMode="auto">
            <a:xfrm>
              <a:off x="7907337" y="5334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0" name="Oval 144"/>
            <p:cNvSpPr>
              <a:spLocks noChangeArrowheads="1"/>
            </p:cNvSpPr>
            <p:nvPr/>
          </p:nvSpPr>
          <p:spPr bwMode="auto">
            <a:xfrm>
              <a:off x="7269162" y="46736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1" name="Oval 145"/>
            <p:cNvSpPr>
              <a:spLocks noChangeArrowheads="1"/>
            </p:cNvSpPr>
            <p:nvPr/>
          </p:nvSpPr>
          <p:spPr bwMode="auto">
            <a:xfrm>
              <a:off x="7254874" y="43243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2" name="Oval 146"/>
            <p:cNvSpPr>
              <a:spLocks noChangeArrowheads="1"/>
            </p:cNvSpPr>
            <p:nvPr/>
          </p:nvSpPr>
          <p:spPr bwMode="auto">
            <a:xfrm>
              <a:off x="7407274" y="43434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3" name="Oval 147"/>
            <p:cNvSpPr>
              <a:spLocks noChangeArrowheads="1"/>
            </p:cNvSpPr>
            <p:nvPr/>
          </p:nvSpPr>
          <p:spPr bwMode="auto">
            <a:xfrm>
              <a:off x="7754937" y="5181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4" name="Oval 148"/>
            <p:cNvSpPr>
              <a:spLocks noChangeArrowheads="1"/>
            </p:cNvSpPr>
            <p:nvPr/>
          </p:nvSpPr>
          <p:spPr bwMode="auto">
            <a:xfrm>
              <a:off x="7086516" y="54102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5" name="Oval 149"/>
            <p:cNvSpPr>
              <a:spLocks noChangeArrowheads="1"/>
            </p:cNvSpPr>
            <p:nvPr/>
          </p:nvSpPr>
          <p:spPr bwMode="auto">
            <a:xfrm>
              <a:off x="7531099" y="54959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6" name="Oval 150"/>
            <p:cNvSpPr>
              <a:spLocks noChangeArrowheads="1"/>
            </p:cNvSpPr>
            <p:nvPr/>
          </p:nvSpPr>
          <p:spPr bwMode="auto">
            <a:xfrm>
              <a:off x="7137400" y="50911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7" name="Oval 151"/>
            <p:cNvSpPr>
              <a:spLocks noChangeArrowheads="1"/>
            </p:cNvSpPr>
            <p:nvPr/>
          </p:nvSpPr>
          <p:spPr bwMode="auto">
            <a:xfrm>
              <a:off x="6688137" y="48768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8" name="Oval 152"/>
            <p:cNvSpPr>
              <a:spLocks noChangeArrowheads="1"/>
            </p:cNvSpPr>
            <p:nvPr/>
          </p:nvSpPr>
          <p:spPr bwMode="auto">
            <a:xfrm>
              <a:off x="6764337" y="5410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59" name="Oval 153"/>
            <p:cNvSpPr>
              <a:spLocks noChangeArrowheads="1"/>
            </p:cNvSpPr>
            <p:nvPr/>
          </p:nvSpPr>
          <p:spPr bwMode="auto">
            <a:xfrm>
              <a:off x="7346949" y="540067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0" name="Oval 154"/>
            <p:cNvSpPr>
              <a:spLocks noChangeArrowheads="1"/>
            </p:cNvSpPr>
            <p:nvPr/>
          </p:nvSpPr>
          <p:spPr bwMode="auto">
            <a:xfrm>
              <a:off x="7548562" y="50736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1" name="Oval 155"/>
            <p:cNvSpPr>
              <a:spLocks noChangeArrowheads="1"/>
            </p:cNvSpPr>
            <p:nvPr/>
          </p:nvSpPr>
          <p:spPr bwMode="auto">
            <a:xfrm>
              <a:off x="7329487" y="482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2" name="Oval 156"/>
            <p:cNvSpPr>
              <a:spLocks noChangeArrowheads="1"/>
            </p:cNvSpPr>
            <p:nvPr/>
          </p:nvSpPr>
          <p:spPr bwMode="auto">
            <a:xfrm>
              <a:off x="7827962" y="46116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3" name="Oval 157"/>
            <p:cNvSpPr>
              <a:spLocks noChangeArrowheads="1"/>
            </p:cNvSpPr>
            <p:nvPr/>
          </p:nvSpPr>
          <p:spPr bwMode="auto">
            <a:xfrm>
              <a:off x="8045450" y="46990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4" name="Oval 158"/>
            <p:cNvSpPr>
              <a:spLocks noChangeArrowheads="1"/>
            </p:cNvSpPr>
            <p:nvPr/>
          </p:nvSpPr>
          <p:spPr bwMode="auto">
            <a:xfrm>
              <a:off x="7993062" y="50561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5" name="Oval 159"/>
            <p:cNvSpPr>
              <a:spLocks noChangeArrowheads="1"/>
            </p:cNvSpPr>
            <p:nvPr/>
          </p:nvSpPr>
          <p:spPr bwMode="auto">
            <a:xfrm>
              <a:off x="7461249" y="50530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6466" name="Oval 160"/>
            <p:cNvSpPr>
              <a:spLocks noChangeArrowheads="1"/>
            </p:cNvSpPr>
            <p:nvPr/>
          </p:nvSpPr>
          <p:spPr bwMode="auto">
            <a:xfrm>
              <a:off x="7626350" y="53863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6390" name="Oval 113"/>
          <p:cNvSpPr>
            <a:spLocks noChangeArrowheads="1"/>
          </p:cNvSpPr>
          <p:nvPr/>
        </p:nvSpPr>
        <p:spPr bwMode="auto">
          <a:xfrm rot="-5213513">
            <a:off x="6789738" y="5113338"/>
            <a:ext cx="2112962" cy="442912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pic>
        <p:nvPicPr>
          <p:cNvPr id="17411" name="Picture 5" descr="C:\Documents and Settings\ihler\Desktop\CS274a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6875"/>
            <a:ext cx="82248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5562600" y="5530532"/>
            <a:ext cx="31400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latin typeface="Times New Roman" charset="0"/>
              </a:rPr>
              <a:t>We</a:t>
            </a:r>
            <a:r>
              <a:rPr lang="ja-JP" altLang="en-US" sz="1800" dirty="0">
                <a:latin typeface="Times New Roman" charset="0"/>
              </a:rPr>
              <a:t>’</a:t>
            </a:r>
            <a:r>
              <a:rPr lang="en-US" altLang="ja-JP" sz="1800" dirty="0" err="1">
                <a:latin typeface="Times New Roman" charset="0"/>
              </a:rPr>
              <a:t>ll</a:t>
            </a:r>
            <a:r>
              <a:rPr lang="en-US" altLang="ja-JP" sz="1800" dirty="0">
                <a:latin typeface="Times New Roman" charset="0"/>
              </a:rPr>
              <a:t> model each cluster using one of these Gaussian </a:t>
            </a:r>
            <a:r>
              <a:rPr lang="ja-JP" altLang="en-US" sz="1800" dirty="0">
                <a:latin typeface="Times New Roman" charset="0"/>
              </a:rPr>
              <a:t>“</a:t>
            </a:r>
            <a:r>
              <a:rPr lang="en-US" altLang="ja-JP" sz="1800" dirty="0">
                <a:latin typeface="Times New Roman" charset="0"/>
              </a:rPr>
              <a:t>bells</a:t>
            </a:r>
            <a:r>
              <a:rPr lang="ja-JP" altLang="en-US" sz="1800" dirty="0">
                <a:latin typeface="Times New Roman" charset="0"/>
              </a:rPr>
              <a:t>”</a:t>
            </a:r>
            <a:r>
              <a:rPr lang="en-US" altLang="ja-JP" sz="1800" dirty="0">
                <a:latin typeface="Times New Roman" charset="0"/>
              </a:rPr>
              <a:t>…</a:t>
            </a:r>
            <a:endParaRPr lang="en-US" altLang="en-US" sz="1800" dirty="0">
              <a:latin typeface="Times New Roman" charset="0"/>
            </a:endParaRPr>
          </a:p>
        </p:txBody>
      </p:sp>
      <p:grpSp>
        <p:nvGrpSpPr>
          <p:cNvPr id="17413" name="Group 1"/>
          <p:cNvGrpSpPr>
            <a:grpSpLocks/>
          </p:cNvGrpSpPr>
          <p:nvPr/>
        </p:nvGrpSpPr>
        <p:grpSpPr bwMode="auto">
          <a:xfrm>
            <a:off x="609600" y="3170237"/>
            <a:ext cx="4000500" cy="3230563"/>
            <a:chOff x="609600" y="3048000"/>
            <a:chExt cx="4000500" cy="3230563"/>
          </a:xfrm>
        </p:grpSpPr>
        <p:sp>
          <p:nvSpPr>
            <p:cNvPr id="17416" name="Oval 6"/>
            <p:cNvSpPr>
              <a:spLocks noChangeArrowheads="1"/>
            </p:cNvSpPr>
            <p:nvPr/>
          </p:nvSpPr>
          <p:spPr bwMode="auto">
            <a:xfrm rot="-2443925">
              <a:off x="1416050" y="3800475"/>
              <a:ext cx="2297113" cy="14351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7" name="Rectangle 6"/>
            <p:cNvSpPr>
              <a:spLocks noChangeArrowheads="1"/>
            </p:cNvSpPr>
            <p:nvPr/>
          </p:nvSpPr>
          <p:spPr bwMode="auto">
            <a:xfrm>
              <a:off x="722313" y="31083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18" name="Line 7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Freeform 8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Line 9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Line 10"/>
            <p:cNvSpPr>
              <a:spLocks noChangeShapeType="1"/>
            </p:cNvSpPr>
            <p:nvPr/>
          </p:nvSpPr>
          <p:spPr bwMode="auto">
            <a:xfrm>
              <a:off x="722313" y="6096000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11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12"/>
            <p:cNvSpPr>
              <a:spLocks noChangeShapeType="1"/>
            </p:cNvSpPr>
            <p:nvPr/>
          </p:nvSpPr>
          <p:spPr bwMode="auto">
            <a:xfrm flipV="1">
              <a:off x="722313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3"/>
            <p:cNvSpPr>
              <a:spLocks noChangeShapeType="1"/>
            </p:cNvSpPr>
            <p:nvPr/>
          </p:nvSpPr>
          <p:spPr bwMode="auto">
            <a:xfrm>
              <a:off x="722313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Rectangle 14"/>
            <p:cNvSpPr>
              <a:spLocks noChangeArrowheads="1"/>
            </p:cNvSpPr>
            <p:nvPr/>
          </p:nvSpPr>
          <p:spPr bwMode="auto">
            <a:xfrm>
              <a:off x="661988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6" name="Line 15"/>
            <p:cNvSpPr>
              <a:spLocks noChangeShapeType="1"/>
            </p:cNvSpPr>
            <p:nvPr/>
          </p:nvSpPr>
          <p:spPr bwMode="auto">
            <a:xfrm flipV="1">
              <a:off x="126365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16"/>
            <p:cNvSpPr>
              <a:spLocks noChangeShapeType="1"/>
            </p:cNvSpPr>
            <p:nvPr/>
          </p:nvSpPr>
          <p:spPr bwMode="auto">
            <a:xfrm>
              <a:off x="126365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Rectangle 17"/>
            <p:cNvSpPr>
              <a:spLocks noChangeArrowheads="1"/>
            </p:cNvSpPr>
            <p:nvPr/>
          </p:nvSpPr>
          <p:spPr bwMode="auto">
            <a:xfrm>
              <a:off x="1211263" y="611346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29" name="Line 18"/>
            <p:cNvSpPr>
              <a:spLocks noChangeShapeType="1"/>
            </p:cNvSpPr>
            <p:nvPr/>
          </p:nvSpPr>
          <p:spPr bwMode="auto">
            <a:xfrm flipV="1">
              <a:off x="18049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Line 19"/>
            <p:cNvSpPr>
              <a:spLocks noChangeShapeType="1"/>
            </p:cNvSpPr>
            <p:nvPr/>
          </p:nvSpPr>
          <p:spPr bwMode="auto">
            <a:xfrm>
              <a:off x="18049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Rectangle 20"/>
            <p:cNvSpPr>
              <a:spLocks noChangeArrowheads="1"/>
            </p:cNvSpPr>
            <p:nvPr/>
          </p:nvSpPr>
          <p:spPr bwMode="auto">
            <a:xfrm>
              <a:off x="17875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2" name="Line 21"/>
            <p:cNvSpPr>
              <a:spLocks noChangeShapeType="1"/>
            </p:cNvSpPr>
            <p:nvPr/>
          </p:nvSpPr>
          <p:spPr bwMode="auto">
            <a:xfrm flipV="1">
              <a:off x="23463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Line 22"/>
            <p:cNvSpPr>
              <a:spLocks noChangeShapeType="1"/>
            </p:cNvSpPr>
            <p:nvPr/>
          </p:nvSpPr>
          <p:spPr bwMode="auto">
            <a:xfrm>
              <a:off x="23463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Rectangle 23"/>
            <p:cNvSpPr>
              <a:spLocks noChangeArrowheads="1"/>
            </p:cNvSpPr>
            <p:nvPr/>
          </p:nvSpPr>
          <p:spPr bwMode="auto">
            <a:xfrm>
              <a:off x="23209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5" name="Line 24"/>
            <p:cNvSpPr>
              <a:spLocks noChangeShapeType="1"/>
            </p:cNvSpPr>
            <p:nvPr/>
          </p:nvSpPr>
          <p:spPr bwMode="auto">
            <a:xfrm flipV="1">
              <a:off x="2897188" y="60515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Line 25"/>
            <p:cNvSpPr>
              <a:spLocks noChangeShapeType="1"/>
            </p:cNvSpPr>
            <p:nvPr/>
          </p:nvSpPr>
          <p:spPr bwMode="auto">
            <a:xfrm>
              <a:off x="2897188" y="31083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7" name="Rectangle 26"/>
            <p:cNvSpPr>
              <a:spLocks noChangeArrowheads="1"/>
            </p:cNvSpPr>
            <p:nvPr/>
          </p:nvSpPr>
          <p:spPr bwMode="auto">
            <a:xfrm>
              <a:off x="2871788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38" name="Line 27"/>
            <p:cNvSpPr>
              <a:spLocks noChangeShapeType="1"/>
            </p:cNvSpPr>
            <p:nvPr/>
          </p:nvSpPr>
          <p:spPr bwMode="auto">
            <a:xfrm flipV="1">
              <a:off x="34385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28"/>
            <p:cNvSpPr>
              <a:spLocks noChangeShapeType="1"/>
            </p:cNvSpPr>
            <p:nvPr/>
          </p:nvSpPr>
          <p:spPr bwMode="auto">
            <a:xfrm>
              <a:off x="34385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Rectangle 29"/>
            <p:cNvSpPr>
              <a:spLocks noChangeArrowheads="1"/>
            </p:cNvSpPr>
            <p:nvPr/>
          </p:nvSpPr>
          <p:spPr bwMode="auto">
            <a:xfrm>
              <a:off x="3413125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1" name="Line 30"/>
            <p:cNvSpPr>
              <a:spLocks noChangeShapeType="1"/>
            </p:cNvSpPr>
            <p:nvPr/>
          </p:nvSpPr>
          <p:spPr bwMode="auto">
            <a:xfrm flipV="1">
              <a:off x="3971925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Line 31"/>
            <p:cNvSpPr>
              <a:spLocks noChangeShapeType="1"/>
            </p:cNvSpPr>
            <p:nvPr/>
          </p:nvSpPr>
          <p:spPr bwMode="auto">
            <a:xfrm>
              <a:off x="3971925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Rectangle 32"/>
            <p:cNvSpPr>
              <a:spLocks noChangeArrowheads="1"/>
            </p:cNvSpPr>
            <p:nvPr/>
          </p:nvSpPr>
          <p:spPr bwMode="auto">
            <a:xfrm>
              <a:off x="3954463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4" name="Line 33"/>
            <p:cNvSpPr>
              <a:spLocks noChangeShapeType="1"/>
            </p:cNvSpPr>
            <p:nvPr/>
          </p:nvSpPr>
          <p:spPr bwMode="auto">
            <a:xfrm flipV="1">
              <a:off x="4521200" y="60515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Line 34"/>
            <p:cNvSpPr>
              <a:spLocks noChangeShapeType="1"/>
            </p:cNvSpPr>
            <p:nvPr/>
          </p:nvSpPr>
          <p:spPr bwMode="auto">
            <a:xfrm>
              <a:off x="4521200" y="31083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Rectangle 35"/>
            <p:cNvSpPr>
              <a:spLocks noChangeArrowheads="1"/>
            </p:cNvSpPr>
            <p:nvPr/>
          </p:nvSpPr>
          <p:spPr bwMode="auto">
            <a:xfrm>
              <a:off x="4495800" y="6113463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47" name="Line 36"/>
            <p:cNvSpPr>
              <a:spLocks noChangeShapeType="1"/>
            </p:cNvSpPr>
            <p:nvPr/>
          </p:nvSpPr>
          <p:spPr bwMode="auto">
            <a:xfrm>
              <a:off x="722313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8" name="Line 37"/>
            <p:cNvSpPr>
              <a:spLocks noChangeShapeType="1"/>
            </p:cNvSpPr>
            <p:nvPr/>
          </p:nvSpPr>
          <p:spPr bwMode="auto">
            <a:xfrm flipH="1">
              <a:off x="4486275" y="60960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9" name="Rectangle 38"/>
            <p:cNvSpPr>
              <a:spLocks noChangeArrowheads="1"/>
            </p:cNvSpPr>
            <p:nvPr/>
          </p:nvSpPr>
          <p:spPr bwMode="auto">
            <a:xfrm>
              <a:off x="609600" y="6026150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0" name="Line 39"/>
            <p:cNvSpPr>
              <a:spLocks noChangeShapeType="1"/>
            </p:cNvSpPr>
            <p:nvPr/>
          </p:nvSpPr>
          <p:spPr bwMode="auto">
            <a:xfrm>
              <a:off x="722313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Line 40"/>
            <p:cNvSpPr>
              <a:spLocks noChangeShapeType="1"/>
            </p:cNvSpPr>
            <p:nvPr/>
          </p:nvSpPr>
          <p:spPr bwMode="auto">
            <a:xfrm flipH="1">
              <a:off x="4486275" y="56594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Rectangle 41"/>
            <p:cNvSpPr>
              <a:spLocks noChangeArrowheads="1"/>
            </p:cNvSpPr>
            <p:nvPr/>
          </p:nvSpPr>
          <p:spPr bwMode="auto">
            <a:xfrm>
              <a:off x="609600" y="5599113"/>
              <a:ext cx="149225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-1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3" name="Line 42"/>
            <p:cNvSpPr>
              <a:spLocks noChangeShapeType="1"/>
            </p:cNvSpPr>
            <p:nvPr/>
          </p:nvSpPr>
          <p:spPr bwMode="auto">
            <a:xfrm>
              <a:off x="722313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Line 43"/>
            <p:cNvSpPr>
              <a:spLocks noChangeShapeType="1"/>
            </p:cNvSpPr>
            <p:nvPr/>
          </p:nvSpPr>
          <p:spPr bwMode="auto">
            <a:xfrm flipH="1">
              <a:off x="4486275" y="52339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Rectangle 44"/>
            <p:cNvSpPr>
              <a:spLocks noChangeArrowheads="1"/>
            </p:cNvSpPr>
            <p:nvPr/>
          </p:nvSpPr>
          <p:spPr bwMode="auto">
            <a:xfrm>
              <a:off x="644525" y="5172075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6" name="Line 45"/>
            <p:cNvSpPr>
              <a:spLocks noChangeShapeType="1"/>
            </p:cNvSpPr>
            <p:nvPr/>
          </p:nvSpPr>
          <p:spPr bwMode="auto">
            <a:xfrm>
              <a:off x="722313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Line 46"/>
            <p:cNvSpPr>
              <a:spLocks noChangeShapeType="1"/>
            </p:cNvSpPr>
            <p:nvPr/>
          </p:nvSpPr>
          <p:spPr bwMode="auto">
            <a:xfrm flipH="1">
              <a:off x="4486275" y="48148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8" name="Rectangle 47"/>
            <p:cNvSpPr>
              <a:spLocks noChangeArrowheads="1"/>
            </p:cNvSpPr>
            <p:nvPr/>
          </p:nvSpPr>
          <p:spPr bwMode="auto">
            <a:xfrm>
              <a:off x="644525" y="474503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59" name="Line 48"/>
            <p:cNvSpPr>
              <a:spLocks noChangeShapeType="1"/>
            </p:cNvSpPr>
            <p:nvPr/>
          </p:nvSpPr>
          <p:spPr bwMode="auto">
            <a:xfrm>
              <a:off x="722313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Line 49"/>
            <p:cNvSpPr>
              <a:spLocks noChangeShapeType="1"/>
            </p:cNvSpPr>
            <p:nvPr/>
          </p:nvSpPr>
          <p:spPr bwMode="auto">
            <a:xfrm flipH="1">
              <a:off x="4486275" y="43799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Rectangle 50"/>
            <p:cNvSpPr>
              <a:spLocks noChangeArrowheads="1"/>
            </p:cNvSpPr>
            <p:nvPr/>
          </p:nvSpPr>
          <p:spPr bwMode="auto">
            <a:xfrm>
              <a:off x="644525" y="43195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2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2" name="Line 51"/>
            <p:cNvSpPr>
              <a:spLocks noChangeShapeType="1"/>
            </p:cNvSpPr>
            <p:nvPr/>
          </p:nvSpPr>
          <p:spPr bwMode="auto">
            <a:xfrm>
              <a:off x="722313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52"/>
            <p:cNvSpPr>
              <a:spLocks noChangeShapeType="1"/>
            </p:cNvSpPr>
            <p:nvPr/>
          </p:nvSpPr>
          <p:spPr bwMode="auto">
            <a:xfrm flipH="1">
              <a:off x="4486275" y="39624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Rectangle 53"/>
            <p:cNvSpPr>
              <a:spLocks noChangeArrowheads="1"/>
            </p:cNvSpPr>
            <p:nvPr/>
          </p:nvSpPr>
          <p:spPr bwMode="auto">
            <a:xfrm>
              <a:off x="644525" y="3900488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3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5" name="Line 54"/>
            <p:cNvSpPr>
              <a:spLocks noChangeShapeType="1"/>
            </p:cNvSpPr>
            <p:nvPr/>
          </p:nvSpPr>
          <p:spPr bwMode="auto">
            <a:xfrm>
              <a:off x="722313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Line 55"/>
            <p:cNvSpPr>
              <a:spLocks noChangeShapeType="1"/>
            </p:cNvSpPr>
            <p:nvPr/>
          </p:nvSpPr>
          <p:spPr bwMode="auto">
            <a:xfrm flipH="1">
              <a:off x="4486275" y="35353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7" name="Rectangle 56"/>
            <p:cNvSpPr>
              <a:spLocks noChangeArrowheads="1"/>
            </p:cNvSpPr>
            <p:nvPr/>
          </p:nvSpPr>
          <p:spPr bwMode="auto">
            <a:xfrm>
              <a:off x="644525" y="347345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4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68" name="Line 57"/>
            <p:cNvSpPr>
              <a:spLocks noChangeShapeType="1"/>
            </p:cNvSpPr>
            <p:nvPr/>
          </p:nvSpPr>
          <p:spPr bwMode="auto">
            <a:xfrm>
              <a:off x="722313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9" name="Line 58"/>
            <p:cNvSpPr>
              <a:spLocks noChangeShapeType="1"/>
            </p:cNvSpPr>
            <p:nvPr/>
          </p:nvSpPr>
          <p:spPr bwMode="auto">
            <a:xfrm flipH="1">
              <a:off x="4486275" y="31083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0" name="Rectangle 59"/>
            <p:cNvSpPr>
              <a:spLocks noChangeArrowheads="1"/>
            </p:cNvSpPr>
            <p:nvPr/>
          </p:nvSpPr>
          <p:spPr bwMode="auto">
            <a:xfrm>
              <a:off x="644525" y="3048000"/>
              <a:ext cx="1143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 b="0">
                  <a:solidFill>
                    <a:srgbClr val="000000"/>
                  </a:solidFill>
                  <a:latin typeface="Helvetica" charset="0"/>
                </a:rPr>
                <a:t>5</a:t>
              </a: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1" name="Line 60"/>
            <p:cNvSpPr>
              <a:spLocks noChangeShapeType="1"/>
            </p:cNvSpPr>
            <p:nvPr/>
          </p:nvSpPr>
          <p:spPr bwMode="auto">
            <a:xfrm>
              <a:off x="722313" y="3108325"/>
              <a:ext cx="3798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2" name="Freeform 61"/>
            <p:cNvSpPr>
              <a:spLocks/>
            </p:cNvSpPr>
            <p:nvPr/>
          </p:nvSpPr>
          <p:spPr bwMode="auto">
            <a:xfrm>
              <a:off x="722313" y="3108325"/>
              <a:ext cx="3798887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3" name="Line 62"/>
            <p:cNvSpPr>
              <a:spLocks noChangeShapeType="1"/>
            </p:cNvSpPr>
            <p:nvPr/>
          </p:nvSpPr>
          <p:spPr bwMode="auto">
            <a:xfrm flipV="1">
              <a:off x="722313" y="31083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4" name="Oval 112"/>
            <p:cNvSpPr>
              <a:spLocks noChangeArrowheads="1"/>
            </p:cNvSpPr>
            <p:nvPr/>
          </p:nvSpPr>
          <p:spPr bwMode="auto">
            <a:xfrm>
              <a:off x="1884363" y="531495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5" name="Oval 113"/>
            <p:cNvSpPr>
              <a:spLocks noChangeArrowheads="1"/>
            </p:cNvSpPr>
            <p:nvPr/>
          </p:nvSpPr>
          <p:spPr bwMode="auto">
            <a:xfrm>
              <a:off x="3054350" y="4600575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6" name="Oval 114"/>
            <p:cNvSpPr>
              <a:spLocks noChangeArrowheads="1"/>
            </p:cNvSpPr>
            <p:nvPr/>
          </p:nvSpPr>
          <p:spPr bwMode="auto">
            <a:xfrm>
              <a:off x="2705100" y="42783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7" name="Oval 115"/>
            <p:cNvSpPr>
              <a:spLocks noChangeArrowheads="1"/>
            </p:cNvSpPr>
            <p:nvPr/>
          </p:nvSpPr>
          <p:spPr bwMode="auto">
            <a:xfrm>
              <a:off x="2530475" y="4802188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8" name="Oval 116"/>
            <p:cNvSpPr>
              <a:spLocks noChangeArrowheads="1"/>
            </p:cNvSpPr>
            <p:nvPr/>
          </p:nvSpPr>
          <p:spPr bwMode="auto">
            <a:xfrm>
              <a:off x="2006600" y="454025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79" name="Oval 117"/>
            <p:cNvSpPr>
              <a:spLocks noChangeArrowheads="1"/>
            </p:cNvSpPr>
            <p:nvPr/>
          </p:nvSpPr>
          <p:spPr bwMode="auto">
            <a:xfrm>
              <a:off x="1884363" y="48275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0" name="Oval 118"/>
            <p:cNvSpPr>
              <a:spLocks noChangeArrowheads="1"/>
            </p:cNvSpPr>
            <p:nvPr/>
          </p:nvSpPr>
          <p:spPr bwMode="auto">
            <a:xfrm>
              <a:off x="3324225" y="43576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1" name="Oval 119"/>
            <p:cNvSpPr>
              <a:spLocks noChangeArrowheads="1"/>
            </p:cNvSpPr>
            <p:nvPr/>
          </p:nvSpPr>
          <p:spPr bwMode="auto">
            <a:xfrm>
              <a:off x="1866900" y="43926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2" name="Oval 120"/>
            <p:cNvSpPr>
              <a:spLocks noChangeArrowheads="1"/>
            </p:cNvSpPr>
            <p:nvPr/>
          </p:nvSpPr>
          <p:spPr bwMode="auto">
            <a:xfrm>
              <a:off x="1909763" y="49498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3" name="Oval 121"/>
            <p:cNvSpPr>
              <a:spLocks noChangeArrowheads="1"/>
            </p:cNvSpPr>
            <p:nvPr/>
          </p:nvSpPr>
          <p:spPr bwMode="auto">
            <a:xfrm>
              <a:off x="2381250" y="39735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4" name="Oval 122"/>
            <p:cNvSpPr>
              <a:spLocks noChangeArrowheads="1"/>
            </p:cNvSpPr>
            <p:nvPr/>
          </p:nvSpPr>
          <p:spPr bwMode="auto">
            <a:xfrm>
              <a:off x="2590800" y="40957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5" name="Oval 123"/>
            <p:cNvSpPr>
              <a:spLocks noChangeArrowheads="1"/>
            </p:cNvSpPr>
            <p:nvPr/>
          </p:nvSpPr>
          <p:spPr bwMode="auto">
            <a:xfrm>
              <a:off x="1892300" y="45751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6" name="Oval 124"/>
            <p:cNvSpPr>
              <a:spLocks noChangeArrowheads="1"/>
            </p:cNvSpPr>
            <p:nvPr/>
          </p:nvSpPr>
          <p:spPr bwMode="auto">
            <a:xfrm>
              <a:off x="2381250" y="48974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7" name="Oval 125"/>
            <p:cNvSpPr>
              <a:spLocks noChangeArrowheads="1"/>
            </p:cNvSpPr>
            <p:nvPr/>
          </p:nvSpPr>
          <p:spPr bwMode="auto">
            <a:xfrm>
              <a:off x="1814513" y="398303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8" name="Oval 126"/>
            <p:cNvSpPr>
              <a:spLocks noChangeArrowheads="1"/>
            </p:cNvSpPr>
            <p:nvPr/>
          </p:nvSpPr>
          <p:spPr bwMode="auto">
            <a:xfrm>
              <a:off x="2530475" y="4652963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89" name="Oval 127"/>
            <p:cNvSpPr>
              <a:spLocks noChangeArrowheads="1"/>
            </p:cNvSpPr>
            <p:nvPr/>
          </p:nvSpPr>
          <p:spPr bwMode="auto">
            <a:xfrm>
              <a:off x="2957513" y="42783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0" name="Oval 128"/>
            <p:cNvSpPr>
              <a:spLocks noChangeArrowheads="1"/>
            </p:cNvSpPr>
            <p:nvPr/>
          </p:nvSpPr>
          <p:spPr bwMode="auto">
            <a:xfrm>
              <a:off x="1979613" y="38084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1" name="Oval 129"/>
            <p:cNvSpPr>
              <a:spLocks noChangeArrowheads="1"/>
            </p:cNvSpPr>
            <p:nvPr/>
          </p:nvSpPr>
          <p:spPr bwMode="auto">
            <a:xfrm>
              <a:off x="2678113" y="3748088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2" name="Oval 130"/>
            <p:cNvSpPr>
              <a:spLocks noChangeArrowheads="1"/>
            </p:cNvSpPr>
            <p:nvPr/>
          </p:nvSpPr>
          <p:spPr bwMode="auto">
            <a:xfrm>
              <a:off x="3141663" y="4670425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3" name="Oval 131"/>
            <p:cNvSpPr>
              <a:spLocks noChangeArrowheads="1"/>
            </p:cNvSpPr>
            <p:nvPr/>
          </p:nvSpPr>
          <p:spPr bwMode="auto">
            <a:xfrm>
              <a:off x="1822450" y="441007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4" name="Oval 132"/>
            <p:cNvSpPr>
              <a:spLocks noChangeArrowheads="1"/>
            </p:cNvSpPr>
            <p:nvPr/>
          </p:nvSpPr>
          <p:spPr bwMode="auto">
            <a:xfrm>
              <a:off x="2346325" y="47402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5" name="Oval 133"/>
            <p:cNvSpPr>
              <a:spLocks noChangeArrowheads="1"/>
            </p:cNvSpPr>
            <p:nvPr/>
          </p:nvSpPr>
          <p:spPr bwMode="auto">
            <a:xfrm>
              <a:off x="2792413" y="373856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6" name="Oval 134"/>
            <p:cNvSpPr>
              <a:spLocks noChangeArrowheads="1"/>
            </p:cNvSpPr>
            <p:nvPr/>
          </p:nvSpPr>
          <p:spPr bwMode="auto">
            <a:xfrm>
              <a:off x="2224088" y="4740275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7" name="Oval 135"/>
            <p:cNvSpPr>
              <a:spLocks noChangeArrowheads="1"/>
            </p:cNvSpPr>
            <p:nvPr/>
          </p:nvSpPr>
          <p:spPr bwMode="auto">
            <a:xfrm>
              <a:off x="2390775" y="40878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8" name="Oval 136"/>
            <p:cNvSpPr>
              <a:spLocks noChangeArrowheads="1"/>
            </p:cNvSpPr>
            <p:nvPr/>
          </p:nvSpPr>
          <p:spPr bwMode="auto">
            <a:xfrm>
              <a:off x="2058988" y="4887913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499" name="Oval 137"/>
            <p:cNvSpPr>
              <a:spLocks noChangeArrowheads="1"/>
            </p:cNvSpPr>
            <p:nvPr/>
          </p:nvSpPr>
          <p:spPr bwMode="auto">
            <a:xfrm>
              <a:off x="2460625" y="44005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0" name="Oval 138"/>
            <p:cNvSpPr>
              <a:spLocks noChangeArrowheads="1"/>
            </p:cNvSpPr>
            <p:nvPr/>
          </p:nvSpPr>
          <p:spPr bwMode="auto">
            <a:xfrm>
              <a:off x="2792413" y="4627563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1" name="Oval 139"/>
            <p:cNvSpPr>
              <a:spLocks noChangeArrowheads="1"/>
            </p:cNvSpPr>
            <p:nvPr/>
          </p:nvSpPr>
          <p:spPr bwMode="auto">
            <a:xfrm>
              <a:off x="2443163" y="4557713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2" name="Oval 140"/>
            <p:cNvSpPr>
              <a:spLocks noChangeArrowheads="1"/>
            </p:cNvSpPr>
            <p:nvPr/>
          </p:nvSpPr>
          <p:spPr bwMode="auto">
            <a:xfrm>
              <a:off x="2478088" y="37211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3" name="Oval 141"/>
            <p:cNvSpPr>
              <a:spLocks noChangeArrowheads="1"/>
            </p:cNvSpPr>
            <p:nvPr/>
          </p:nvSpPr>
          <p:spPr bwMode="auto">
            <a:xfrm>
              <a:off x="2198688" y="49498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4" name="Oval 142"/>
            <p:cNvSpPr>
              <a:spLocks noChangeArrowheads="1"/>
            </p:cNvSpPr>
            <p:nvPr/>
          </p:nvSpPr>
          <p:spPr bwMode="auto">
            <a:xfrm>
              <a:off x="2774950" y="4767263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5" name="Oval 143"/>
            <p:cNvSpPr>
              <a:spLocks noChangeArrowheads="1"/>
            </p:cNvSpPr>
            <p:nvPr/>
          </p:nvSpPr>
          <p:spPr bwMode="auto">
            <a:xfrm>
              <a:off x="2538413" y="46450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6" name="Oval 144"/>
            <p:cNvSpPr>
              <a:spLocks noChangeArrowheads="1"/>
            </p:cNvSpPr>
            <p:nvPr/>
          </p:nvSpPr>
          <p:spPr bwMode="auto">
            <a:xfrm>
              <a:off x="2809875" y="41402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7" name="Oval 145"/>
            <p:cNvSpPr>
              <a:spLocks noChangeArrowheads="1"/>
            </p:cNvSpPr>
            <p:nvPr/>
          </p:nvSpPr>
          <p:spPr bwMode="auto">
            <a:xfrm>
              <a:off x="2416175" y="5254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8" name="Oval 146"/>
            <p:cNvSpPr>
              <a:spLocks noChangeArrowheads="1"/>
            </p:cNvSpPr>
            <p:nvPr/>
          </p:nvSpPr>
          <p:spPr bwMode="auto">
            <a:xfrm>
              <a:off x="2590800" y="3703638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09" name="Oval 147"/>
            <p:cNvSpPr>
              <a:spLocks noChangeArrowheads="1"/>
            </p:cNvSpPr>
            <p:nvPr/>
          </p:nvSpPr>
          <p:spPr bwMode="auto">
            <a:xfrm>
              <a:off x="3071813" y="5054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0" name="Oval 148"/>
            <p:cNvSpPr>
              <a:spLocks noChangeArrowheads="1"/>
            </p:cNvSpPr>
            <p:nvPr/>
          </p:nvSpPr>
          <p:spPr bwMode="auto">
            <a:xfrm>
              <a:off x="2478088" y="46704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1" name="Oval 149"/>
            <p:cNvSpPr>
              <a:spLocks noChangeArrowheads="1"/>
            </p:cNvSpPr>
            <p:nvPr/>
          </p:nvSpPr>
          <p:spPr bwMode="auto">
            <a:xfrm>
              <a:off x="1971675" y="490537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2" name="Oval 150"/>
            <p:cNvSpPr>
              <a:spLocks noChangeArrowheads="1"/>
            </p:cNvSpPr>
            <p:nvPr/>
          </p:nvSpPr>
          <p:spPr bwMode="auto">
            <a:xfrm>
              <a:off x="2678113" y="45577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3" name="Oval 151"/>
            <p:cNvSpPr>
              <a:spLocks noChangeArrowheads="1"/>
            </p:cNvSpPr>
            <p:nvPr/>
          </p:nvSpPr>
          <p:spPr bwMode="auto">
            <a:xfrm>
              <a:off x="2555875" y="45402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4" name="Oval 152"/>
            <p:cNvSpPr>
              <a:spLocks noChangeArrowheads="1"/>
            </p:cNvSpPr>
            <p:nvPr/>
          </p:nvSpPr>
          <p:spPr bwMode="auto">
            <a:xfrm>
              <a:off x="2268538" y="4217988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5" name="Oval 153"/>
            <p:cNvSpPr>
              <a:spLocks noChangeArrowheads="1"/>
            </p:cNvSpPr>
            <p:nvPr/>
          </p:nvSpPr>
          <p:spPr bwMode="auto">
            <a:xfrm>
              <a:off x="1787525" y="481012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6" name="Oval 154"/>
            <p:cNvSpPr>
              <a:spLocks noChangeArrowheads="1"/>
            </p:cNvSpPr>
            <p:nvPr/>
          </p:nvSpPr>
          <p:spPr bwMode="auto">
            <a:xfrm>
              <a:off x="3089275" y="45402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7" name="Oval 155"/>
            <p:cNvSpPr>
              <a:spLocks noChangeArrowheads="1"/>
            </p:cNvSpPr>
            <p:nvPr/>
          </p:nvSpPr>
          <p:spPr bwMode="auto">
            <a:xfrm>
              <a:off x="1770063" y="423545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8" name="Oval 156"/>
            <p:cNvSpPr>
              <a:spLocks noChangeArrowheads="1"/>
            </p:cNvSpPr>
            <p:nvPr/>
          </p:nvSpPr>
          <p:spPr bwMode="auto">
            <a:xfrm>
              <a:off x="3368675" y="40782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19" name="Oval 157"/>
            <p:cNvSpPr>
              <a:spLocks noChangeArrowheads="1"/>
            </p:cNvSpPr>
            <p:nvPr/>
          </p:nvSpPr>
          <p:spPr bwMode="auto">
            <a:xfrm>
              <a:off x="3586163" y="41656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0" name="Oval 158"/>
            <p:cNvSpPr>
              <a:spLocks noChangeArrowheads="1"/>
            </p:cNvSpPr>
            <p:nvPr/>
          </p:nvSpPr>
          <p:spPr bwMode="auto">
            <a:xfrm>
              <a:off x="3533775" y="45227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1" name="Oval 159"/>
            <p:cNvSpPr>
              <a:spLocks noChangeArrowheads="1"/>
            </p:cNvSpPr>
            <p:nvPr/>
          </p:nvSpPr>
          <p:spPr bwMode="auto">
            <a:xfrm>
              <a:off x="1901825" y="44624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522" name="Oval 160"/>
            <p:cNvSpPr>
              <a:spLocks noChangeArrowheads="1"/>
            </p:cNvSpPr>
            <p:nvPr/>
          </p:nvSpPr>
          <p:spPr bwMode="auto">
            <a:xfrm>
              <a:off x="3167063" y="48529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charset="0"/>
              </a:endParaRPr>
            </a:p>
          </p:txBody>
        </p:sp>
      </p:grpSp>
      <p:sp>
        <p:nvSpPr>
          <p:cNvPr id="117" name="TextBox 9"/>
          <p:cNvSpPr txBox="1">
            <a:spLocks noChangeArrowheads="1"/>
          </p:cNvSpPr>
          <p:nvPr/>
        </p:nvSpPr>
        <p:spPr bwMode="auto">
          <a:xfrm>
            <a:off x="5124450" y="3424872"/>
            <a:ext cx="330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Maximum Likelihood estimates</a:t>
            </a:r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898570"/>
            <a:ext cx="3856158" cy="1587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5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2371843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4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040" y="1295267"/>
            <a:ext cx="8191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goal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objective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65960"/>
            <a:ext cx="3860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/>
              <a:t>Maximizing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above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equal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following:</a:t>
            </a:r>
            <a:endParaRPr lang="zh-CN" alt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035300"/>
            <a:ext cx="4699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Multivariate Gaussian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" y="1325880"/>
            <a:ext cx="822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know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parameters: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means,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covariances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sizes.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following:</a:t>
            </a:r>
            <a:endParaRPr lang="zh-CN" alt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1016"/>
            <a:ext cx="9144000" cy="1428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669540"/>
            <a:ext cx="4699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E-step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parameters describing each cluster</a:t>
            </a:r>
          </a:p>
          <a:p>
            <a:pPr eaLnBrk="1" hangingPunct="1"/>
            <a:r>
              <a:rPr lang="en-US" altLang="en-US" sz="2400" dirty="0" smtClean="0">
                <a:ea typeface="MS PGothic" charset="-128"/>
              </a:rPr>
              <a:t>Mean, Covariance,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size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 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E-step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Expectation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datum (example)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Compute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r_{</a:t>
            </a:r>
            <a:r>
              <a:rPr lang="en-US" altLang="ja-JP" sz="2000" dirty="0" err="1">
                <a:ea typeface="MS PGothic" charset="-128"/>
              </a:rPr>
              <a:t>ic</a:t>
            </a:r>
            <a:r>
              <a:rPr lang="en-US" altLang="ja-JP" sz="2000" dirty="0">
                <a:ea typeface="MS PGothic" charset="-128"/>
              </a:rPr>
              <a:t>}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, the probability that it belongs to cluster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Compute its probability under model c</a:t>
            </a:r>
          </a:p>
          <a:p>
            <a:pPr lvl="2" eaLnBrk="1" hangingPunct="1"/>
            <a:r>
              <a:rPr lang="en-US" altLang="en-US" sz="1800" dirty="0">
                <a:ea typeface="MS PGothic" charset="-128"/>
              </a:rPr>
              <a:t>Normalize to sum to one (over clusters c)</a:t>
            </a: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2" eaLnBrk="1" hangingPunct="1"/>
            <a:endParaRPr lang="en-US" altLang="en-US" sz="1800" dirty="0">
              <a:ea typeface="MS PGothic" charset="-128"/>
            </a:endParaRP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</a:t>
            </a:r>
            <a:r>
              <a:rPr lang="en-US" altLang="en-US" sz="2000" dirty="0" err="1">
                <a:ea typeface="MS PGothic" charset="-128"/>
              </a:rPr>
              <a:t>x_I</a:t>
            </a:r>
            <a:r>
              <a:rPr lang="en-US" altLang="en-US" sz="2000" dirty="0">
                <a:ea typeface="MS PGothic" charset="-128"/>
              </a:rPr>
              <a:t> is very likely under the </a:t>
            </a:r>
            <a:r>
              <a:rPr lang="en-US" altLang="en-US" sz="2000" dirty="0" err="1">
                <a:ea typeface="MS PGothic" charset="-128"/>
              </a:rPr>
              <a:t>c</a:t>
            </a:r>
            <a:r>
              <a:rPr lang="en-US" altLang="en-US" sz="2000" baseline="30000" dirty="0" err="1">
                <a:ea typeface="MS PGothic" charset="-128"/>
              </a:rPr>
              <a:t>th</a:t>
            </a:r>
            <a:r>
              <a:rPr lang="en-US" altLang="en-US" sz="2000" dirty="0">
                <a:ea typeface="MS PGothic" charset="-128"/>
              </a:rPr>
              <a:t> Gaussian, it gets high weight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Denominator just makes r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s sum to one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18436" name="Picture 6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4648200"/>
            <a:ext cx="3225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EM Algorithm: M-step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Start with assignment probabilities </a:t>
            </a:r>
            <a:r>
              <a:rPr lang="en-US" altLang="en-US" sz="2400" dirty="0" err="1">
                <a:ea typeface="MS PGothic" charset="-128"/>
              </a:rPr>
              <a:t>r</a:t>
            </a:r>
            <a:r>
              <a:rPr lang="en-US" altLang="en-US" sz="2400" baseline="-25000" dirty="0" err="1">
                <a:ea typeface="MS PGothic" charset="-128"/>
              </a:rPr>
              <a:t>ic</a:t>
            </a:r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Update parameters: </a:t>
            </a:r>
            <a:r>
              <a:rPr lang="en-US" altLang="en-US" sz="2400" dirty="0" smtClean="0">
                <a:ea typeface="MS PGothic" charset="-128"/>
              </a:rPr>
              <a:t>mean</a:t>
            </a:r>
            <a:r>
              <a:rPr lang="en-US" altLang="zh-CN" sz="2400" dirty="0" smtClean="0">
                <a:ea typeface="MS PGothic" charset="-128"/>
              </a:rPr>
              <a:t>s</a:t>
            </a:r>
            <a:r>
              <a:rPr lang="en-US" altLang="en-US" sz="2400" dirty="0" smtClean="0">
                <a:ea typeface="MS PGothic" charset="-128"/>
              </a:rPr>
              <a:t>, </a:t>
            </a:r>
            <a:r>
              <a:rPr lang="en-US" altLang="en-US" sz="2400" dirty="0" err="1" smtClean="0">
                <a:ea typeface="MS PGothic" charset="-128"/>
              </a:rPr>
              <a:t>Covariance</a:t>
            </a:r>
            <a:r>
              <a:rPr lang="en-US" altLang="zh-CN" sz="2400" dirty="0" err="1" smtClean="0">
                <a:ea typeface="MS PGothic" charset="-128"/>
              </a:rPr>
              <a:t>s</a:t>
            </a:r>
            <a:r>
              <a:rPr lang="en-US" altLang="en-US" sz="2400" dirty="0" smtClean="0">
                <a:ea typeface="MS PGothic" charset="-128"/>
              </a:rPr>
              <a:t>, 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 smtClean="0">
                <a:ea typeface="MS PGothic" charset="-128"/>
              </a:rPr>
              <a:t>size</a:t>
            </a:r>
            <a:r>
              <a:rPr lang="en-US" altLang="zh-CN" sz="2400" dirty="0" smtClean="0">
                <a:ea typeface="MS PGothic" charset="-128"/>
              </a:rPr>
              <a:t>s</a:t>
            </a:r>
            <a:r>
              <a:rPr lang="ja-JP" altLang="en-US" sz="2400" dirty="0" smtClean="0">
                <a:ea typeface="MS PGothic" charset="-128"/>
              </a:rPr>
              <a:t>”</a:t>
            </a:r>
            <a:endParaRPr lang="en-US" altLang="ja-JP" sz="2400" dirty="0">
              <a:ea typeface="MS PGothic" charset="-128"/>
            </a:endParaRP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M-step (</a:t>
            </a:r>
            <a:r>
              <a:rPr lang="ja-JP" altLang="en-US" sz="2400" dirty="0">
                <a:ea typeface="MS PGothic" charset="-128"/>
              </a:rPr>
              <a:t>“</a:t>
            </a:r>
            <a:r>
              <a:rPr lang="en-US" altLang="ja-JP" sz="2400" dirty="0">
                <a:ea typeface="MS PGothic" charset="-128"/>
              </a:rPr>
              <a:t>Maximization</a:t>
            </a:r>
            <a:r>
              <a:rPr lang="ja-JP" altLang="en-US" sz="2400" dirty="0">
                <a:ea typeface="MS PGothic" charset="-128"/>
              </a:rPr>
              <a:t>”</a:t>
            </a:r>
            <a:r>
              <a:rPr lang="en-US" altLang="ja-JP" sz="2400" dirty="0">
                <a:ea typeface="MS PGothic" charset="-128"/>
              </a:rPr>
              <a:t>)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For each cluster (Gaussian) </a:t>
            </a:r>
            <a:r>
              <a:rPr lang="en-US" altLang="en-US" sz="2000" dirty="0" err="1">
                <a:ea typeface="MS PGothic" charset="-128"/>
              </a:rPr>
              <a:t>x_c</a:t>
            </a:r>
            <a:r>
              <a:rPr lang="en-US" altLang="en-US" sz="2000" dirty="0">
                <a:ea typeface="MS PGothic" charset="-128"/>
              </a:rPr>
              <a:t>,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Update its parameters using the (weighted) data points</a:t>
            </a:r>
          </a:p>
        </p:txBody>
      </p:sp>
      <p:pic>
        <p:nvPicPr>
          <p:cNvPr id="19460" name="Picture 5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1346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22800"/>
            <a:ext cx="939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9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5461000"/>
            <a:ext cx="1930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1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511800"/>
            <a:ext cx="38608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2"/>
          <p:cNvSpPr txBox="1">
            <a:spLocks noChangeArrowheads="1"/>
          </p:cNvSpPr>
          <p:nvPr/>
        </p:nvSpPr>
        <p:spPr bwMode="auto">
          <a:xfrm>
            <a:off x="3657600" y="3962400"/>
            <a:ext cx="414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Total responsibility allocated to cluster c</a:t>
            </a:r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3689350" y="4662488"/>
            <a:ext cx="3778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Fraction of total assigned to cluster c</a:t>
            </a:r>
          </a:p>
        </p:txBody>
      </p:sp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533400" y="6186488"/>
            <a:ext cx="3390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mean of  assigned data</a:t>
            </a:r>
          </a:p>
        </p:txBody>
      </p:sp>
      <p:sp>
        <p:nvSpPr>
          <p:cNvPr id="19467" name="Text Box 15"/>
          <p:cNvSpPr txBox="1">
            <a:spLocks noChangeArrowheads="1"/>
          </p:cNvSpPr>
          <p:nvPr/>
        </p:nvSpPr>
        <p:spPr bwMode="auto">
          <a:xfrm>
            <a:off x="4686300" y="6172200"/>
            <a:ext cx="391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Weighted covariance of  assigned data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charset="0"/>
              </a:rPr>
              <a:t>  (use new weighted means here)</a:t>
            </a:r>
          </a:p>
        </p:txBody>
      </p:sp>
    </p:spTree>
    <p:extLst>
      <p:ext uri="{BB962C8B-B14F-4D97-AF65-F5344CB8AC3E}">
        <p14:creationId xmlns:p14="http://schemas.microsoft.com/office/powerpoint/2010/main" val="14484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Prototype-based	</a:t>
            </a:r>
          </a:p>
          <a:p>
            <a:pPr lvl="1"/>
            <a:r>
              <a:rPr lang="en-US" altLang="en-US" sz="2000" dirty="0" smtClean="0"/>
              <a:t>Fuzzy c-means</a:t>
            </a:r>
          </a:p>
          <a:p>
            <a:pPr lvl="1"/>
            <a:r>
              <a:rPr lang="en-US" altLang="en-US" sz="2000" dirty="0" smtClean="0"/>
              <a:t>Mixture Model Clustering</a:t>
            </a:r>
          </a:p>
          <a:p>
            <a:pPr lvl="1"/>
            <a:r>
              <a:rPr lang="en-US" altLang="en-US" sz="2000" dirty="0" smtClean="0"/>
              <a:t>Self-Organizing Maps</a:t>
            </a:r>
          </a:p>
          <a:p>
            <a:r>
              <a:rPr lang="en-US" altLang="en-US" sz="2400" dirty="0" smtClean="0"/>
              <a:t>Density-based</a:t>
            </a:r>
          </a:p>
          <a:p>
            <a:pPr lvl="1"/>
            <a:r>
              <a:rPr lang="en-US" altLang="en-US" sz="2000" dirty="0" smtClean="0"/>
              <a:t>Grid-based clustering</a:t>
            </a:r>
          </a:p>
          <a:p>
            <a:pPr lvl="1"/>
            <a:r>
              <a:rPr lang="en-US" altLang="en-US" sz="2000" dirty="0" smtClean="0"/>
              <a:t>Subspace clustering</a:t>
            </a:r>
          </a:p>
          <a:p>
            <a:r>
              <a:rPr lang="en-US" altLang="en-US" sz="2400" dirty="0" smtClean="0"/>
              <a:t>Graph-based </a:t>
            </a:r>
          </a:p>
          <a:p>
            <a:pPr lvl="1"/>
            <a:r>
              <a:rPr lang="en-US" altLang="en-US" sz="2000" dirty="0" smtClean="0"/>
              <a:t>Chameleon</a:t>
            </a:r>
          </a:p>
          <a:p>
            <a:pPr lvl="1"/>
            <a:r>
              <a:rPr lang="en-US" altLang="en-US" sz="2000" dirty="0" smtClean="0"/>
              <a:t>Jarvis-Patrick</a:t>
            </a:r>
          </a:p>
          <a:p>
            <a:pPr lvl="1"/>
            <a:r>
              <a:rPr lang="en-US" altLang="en-US" sz="2000" dirty="0" smtClean="0"/>
              <a:t>Shared Nearest Neighbor (SNN) </a:t>
            </a:r>
          </a:p>
          <a:p>
            <a:r>
              <a:rPr lang="en-US" altLang="en-US" sz="2400" dirty="0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Expectation-Maximization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MS PGothic" charset="-128"/>
              </a:rPr>
              <a:t>Each step increases the log-likelihood of our model</a:t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/>
            </a:r>
            <a:br>
              <a:rPr lang="en-US" altLang="en-US" sz="2400" dirty="0">
                <a:ea typeface="MS PGothic" charset="-128"/>
              </a:rPr>
            </a:br>
            <a:r>
              <a:rPr lang="en-US" altLang="en-US" sz="2400" dirty="0">
                <a:ea typeface="MS PGothic" charset="-128"/>
              </a:rPr>
              <a:t>(we won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t derive this, though)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Iterate until convergence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Convergence guaranteed – another ascent method</a:t>
            </a:r>
          </a:p>
          <a:p>
            <a:pPr eaLnBrk="1" hangingPunct="1"/>
            <a:endParaRPr lang="en-US" altLang="en-US" sz="2400" dirty="0">
              <a:ea typeface="MS PGothic" charset="-128"/>
            </a:endParaRPr>
          </a:p>
          <a:p>
            <a:pPr eaLnBrk="1" hangingPunct="1"/>
            <a:r>
              <a:rPr lang="en-US" altLang="en-US" sz="2400" dirty="0">
                <a:ea typeface="MS PGothic" charset="-128"/>
              </a:rPr>
              <a:t>What should we do 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If we want to choose a single cluster for an </a:t>
            </a:r>
            <a:r>
              <a:rPr lang="ja-JP" altLang="en-US" sz="2000" dirty="0">
                <a:ea typeface="MS PGothic" charset="-128"/>
              </a:rPr>
              <a:t>“</a:t>
            </a:r>
            <a:r>
              <a:rPr lang="en-US" altLang="ja-JP" sz="2000" dirty="0">
                <a:ea typeface="MS PGothic" charset="-128"/>
              </a:rPr>
              <a:t>answer</a:t>
            </a:r>
            <a:r>
              <a:rPr lang="ja-JP" altLang="en-US" sz="2000" dirty="0">
                <a:ea typeface="MS PGothic" charset="-128"/>
              </a:rPr>
              <a:t>”</a:t>
            </a:r>
            <a:r>
              <a:rPr lang="en-US" altLang="ja-JP" sz="2000" dirty="0">
                <a:ea typeface="MS PGothic" charset="-128"/>
              </a:rPr>
              <a:t>?</a:t>
            </a:r>
          </a:p>
          <a:p>
            <a:pPr lvl="1" eaLnBrk="1" hangingPunct="1"/>
            <a:r>
              <a:rPr lang="en-US" altLang="en-US" sz="2000" dirty="0">
                <a:ea typeface="MS PGothic" charset="-128"/>
              </a:rPr>
              <a:t>With new data we </a:t>
            </a:r>
            <a:r>
              <a:rPr lang="en-US" altLang="en-US" sz="2000" dirty="0" err="1">
                <a:ea typeface="MS PGothic" charset="-128"/>
              </a:rPr>
              <a:t>didn</a:t>
            </a:r>
            <a:r>
              <a:rPr lang="ja-JP" altLang="en-US" sz="2000" dirty="0">
                <a:ea typeface="MS PGothic" charset="-128"/>
              </a:rPr>
              <a:t>’</a:t>
            </a:r>
            <a:r>
              <a:rPr lang="en-US" altLang="ja-JP" sz="2000" dirty="0">
                <a:ea typeface="MS PGothic" charset="-128"/>
              </a:rPr>
              <a:t>t see during training?</a:t>
            </a:r>
            <a:endParaRPr lang="en-US" altLang="en-US" sz="2000" dirty="0">
              <a:ea typeface="MS PGothic" charset="-128"/>
            </a:endParaRPr>
          </a:p>
        </p:txBody>
      </p:sp>
      <p:pic>
        <p:nvPicPr>
          <p:cNvPr id="20484" name="Picture 7" descr="C:\Documents and Settings\ihler\Desktop\Lectures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79600"/>
            <a:ext cx="4622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80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6360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4183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253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40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3250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9222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61090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384925" y="5143500"/>
            <a:ext cx="1676400" cy="641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From P. Smyth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Times New Roman" charset="0"/>
              </a:rPr>
              <a:t>ICML 2001 </a:t>
            </a:r>
          </a:p>
        </p:txBody>
      </p:sp>
    </p:spTree>
    <p:extLst>
      <p:ext uri="{BB962C8B-B14F-4D97-AF65-F5344CB8AC3E}">
        <p14:creationId xmlns:p14="http://schemas.microsoft.com/office/powerpoint/2010/main" val="11746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 smtClean="0"/>
                  <a:t>Hard (Crisp) vs. Soft (Fuzzy) clustering</a:t>
                </a:r>
              </a:p>
              <a:p>
                <a:pPr lvl="1"/>
                <a:r>
                  <a:rPr lang="en-US" altLang="en-US" dirty="0" smtClean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 smtClean="0"/>
                  <a:t>For K-means, generalize 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None/>
                </a:pPr>
                <a:r>
                  <a:rPr lang="en-US" altLang="en-US" dirty="0" smtClean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</m:sSubSup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 smtClean="0">
                    <a:sym typeface="Symbol" pitchFamily="18" charset="2"/>
                  </a:rPr>
                  <a:t>i</a:t>
                </a:r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sym typeface="Symbol" pitchFamily="18" charset="2"/>
                </a:endParaRP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SSE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(Error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Squares)</a:t>
                </a:r>
                <a:r>
                  <a:rPr lang="en-US" altLang="en-US" dirty="0" smtClean="0"/>
                  <a:t>, repeat the following steps: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determine </a:t>
                </a:r>
                <a:r>
                  <a:rPr lang="en-US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(cluster assignment)</a:t>
                </a:r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/>
                  <a:t> 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Hard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 {0,1}</a:t>
                </a:r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513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4682"/>
              </p:ext>
            </p:extLst>
          </p:nvPr>
        </p:nvGraphicFramePr>
        <p:xfrm>
          <a:off x="5158192" y="274320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4320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 smtClean="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 smtClean="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 smtClean="0"/>
              <a:t>Convergence can be slow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Only guarantees finding local maxima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Makes some significant statistical assumptions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Number of parameters for Gaussian distribution grows as O(</a:t>
            </a:r>
            <a:r>
              <a:rPr lang="en-US" i="1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), d the number of dimensions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arameters associated with covariance matrix</a:t>
            </a:r>
          </a:p>
          <a:p>
            <a:pPr lvl="1"/>
            <a:r>
              <a:rPr lang="en-US" dirty="0" smtClean="0"/>
              <a:t>K-means only estimates cluster means, which grow as O(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of moments / </a:t>
            </a:r>
            <a:r>
              <a:rPr lang="en-US" dirty="0"/>
              <a:t>Spectral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pPr lvl="1"/>
            <a:r>
              <a:rPr lang="en-US" dirty="0" smtClean="0"/>
              <a:t>ICML 2014 workshop bibliography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Markov chain Monte Carlo (MCMC) </a:t>
            </a:r>
          </a:p>
          <a:p>
            <a:endParaRPr lang="en-US" dirty="0"/>
          </a:p>
          <a:p>
            <a:r>
              <a:rPr lang="en-US" dirty="0" smtClean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Self-organizing maps (SOM)</a:t>
            </a:r>
          </a:p>
          <a:p>
            <a:pPr lvl="1"/>
            <a:r>
              <a:rPr lang="en-US" altLang="en-US" sz="2200" dirty="0" smtClean="0"/>
              <a:t>Centroid based clustering scheme</a:t>
            </a:r>
          </a:p>
          <a:p>
            <a:pPr lvl="1"/>
            <a:r>
              <a:rPr lang="en-US" altLang="en-US" sz="2200" dirty="0" smtClean="0"/>
              <a:t>Like K-means, a fixed number of clusters are specified</a:t>
            </a:r>
          </a:p>
          <a:p>
            <a:pPr lvl="1"/>
            <a:r>
              <a:rPr lang="en-US" altLang="en-US" sz="2200" dirty="0" smtClean="0"/>
              <a:t>However, the spatial relationship </a:t>
            </a:r>
            <a:br>
              <a:rPr lang="en-US" altLang="en-US" sz="2200" dirty="0" smtClean="0"/>
            </a:br>
            <a:r>
              <a:rPr lang="en-US" altLang="en-US" sz="2200" dirty="0" smtClean="0"/>
              <a:t>of clusters is also specified, </a:t>
            </a:r>
            <a:br>
              <a:rPr lang="en-US" altLang="en-US" sz="2200" dirty="0" smtClean="0"/>
            </a:br>
            <a:r>
              <a:rPr lang="en-US" altLang="en-US" sz="2200" dirty="0" smtClean="0"/>
              <a:t>typically as a grid </a:t>
            </a:r>
          </a:p>
          <a:p>
            <a:pPr lvl="1"/>
            <a:r>
              <a:rPr lang="en-US" altLang="en-US" sz="2200" dirty="0" smtClean="0"/>
              <a:t>Points are considered one by </a:t>
            </a:r>
            <a:br>
              <a:rPr lang="en-US" altLang="en-US" sz="2200" dirty="0" smtClean="0"/>
            </a:br>
            <a:r>
              <a:rPr lang="en-US" altLang="en-US" sz="2200" dirty="0" smtClean="0"/>
              <a:t>one</a:t>
            </a:r>
          </a:p>
          <a:p>
            <a:pPr lvl="1"/>
            <a:r>
              <a:rPr lang="en-US" altLang="en-US" sz="2200" dirty="0" smtClean="0"/>
              <a:t>Each point is assigned to the </a:t>
            </a:r>
            <a:br>
              <a:rPr lang="en-US" altLang="en-US" sz="2200" dirty="0" smtClean="0"/>
            </a:br>
            <a:r>
              <a:rPr lang="en-US" altLang="en-US" sz="2200" dirty="0" smtClean="0"/>
              <a:t>closest centroid</a:t>
            </a:r>
          </a:p>
          <a:p>
            <a:pPr lvl="1"/>
            <a:r>
              <a:rPr lang="en-US" altLang="en-US" sz="2200" dirty="0" smtClean="0"/>
              <a:t>Other centroids are updated based</a:t>
            </a:r>
            <a:br>
              <a:rPr lang="en-US" altLang="en-US" sz="2200" dirty="0" smtClean="0"/>
            </a:br>
            <a:r>
              <a:rPr lang="en-US" altLang="en-US" sz="2200" dirty="0" smtClean="0"/>
              <a:t> on their nearness to the  closest centroid</a:t>
            </a:r>
          </a:p>
          <a:p>
            <a:pPr marL="457200" lvl="1" indent="0">
              <a:buNone/>
            </a:pPr>
            <a:r>
              <a:rPr lang="en-US" sz="1600" dirty="0" err="1"/>
              <a:t>Kohonen</a:t>
            </a:r>
            <a:r>
              <a:rPr lang="en-US" sz="1600" dirty="0"/>
              <a:t>, </a:t>
            </a:r>
            <a:r>
              <a:rPr lang="en-US" sz="1600" dirty="0" err="1"/>
              <a:t>Teuvo</a:t>
            </a:r>
            <a:r>
              <a:rPr lang="en-US" sz="1600" dirty="0"/>
              <a:t>, and Self-Organizing Maps. "Springer series in information sciences." </a:t>
            </a:r>
            <a:r>
              <a:rPr lang="en-US" sz="1600" i="1" dirty="0"/>
              <a:t>Self-organizing maps</a:t>
            </a:r>
            <a:r>
              <a:rPr lang="en-US" sz="1600" dirty="0"/>
              <a:t> 30 (1995).</a:t>
            </a:r>
            <a:endParaRPr lang="en-US" altLang="en-US" sz="1600" dirty="0" smtClean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72373"/>
            <a:ext cx="27511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z="2400" smtClean="0"/>
              <a:t>Updates are weighted by distance</a:t>
            </a:r>
          </a:p>
          <a:p>
            <a:pPr lvl="1"/>
            <a:r>
              <a:rPr lang="en-US" altLang="en-US" sz="2000" smtClean="0"/>
              <a:t>Centroids farther away are affected less</a:t>
            </a:r>
          </a:p>
          <a:p>
            <a:r>
              <a:rPr lang="en-US" altLang="en-US" sz="2400" smtClean="0"/>
              <a:t>The impact of the updates decreases with each time</a:t>
            </a:r>
          </a:p>
          <a:p>
            <a:pPr lvl="1"/>
            <a:r>
              <a:rPr lang="en-US" altLang="en-US" sz="2000" smtClean="0"/>
              <a:t>At some point the centroids will not change much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7604125" algn="l"/>
              </a:tabLst>
            </a:pPr>
            <a:r>
              <a:rPr lang="en-US" altLang="en-US" smtClean="0"/>
              <a:t>SOM can be viewed as a type of dimensionality reduction</a:t>
            </a:r>
          </a:p>
          <a:p>
            <a:pPr>
              <a:tabLst>
                <a:tab pos="7604125" algn="l"/>
              </a:tabLst>
            </a:pPr>
            <a:r>
              <a:rPr lang="en-US" altLang="en-US" smtClean="0"/>
              <a:t>If a two-dimensional grid is used, the results can be visualized</a:t>
            </a:r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 smtClean="0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004888"/>
            <a:ext cx="67373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</a:p>
          <a:p>
            <a:endParaRPr lang="en-US" dirty="0" smtClean="0"/>
          </a:p>
          <a:p>
            <a:r>
              <a:rPr lang="en-US" dirty="0" smtClean="0"/>
              <a:t>Locally optimal solution</a:t>
            </a:r>
          </a:p>
          <a:p>
            <a:endParaRPr lang="en-US" dirty="0"/>
          </a:p>
          <a:p>
            <a:r>
              <a:rPr lang="en-US" dirty="0" smtClean="0"/>
              <a:t>Grid is </a:t>
            </a:r>
            <a:r>
              <a:rPr lang="en-US" smtClean="0"/>
              <a:t>somewhat arbitrary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Soft (Fuzzy) Clustering: Estimating Weights</a:t>
            </a:r>
          </a:p>
        </p:txBody>
      </p:sp>
      <p:graphicFrame>
        <p:nvGraphicFramePr>
          <p:cNvPr id="512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" y="2971800"/>
          <a:ext cx="3657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Equation" r:id="rId3" imgW="2095500" imgH="457200" progId="Equation.3">
                  <p:embed/>
                </p:oleObj>
              </mc:Choice>
              <mc:Fallback>
                <p:oleObj name="Equation" r:id="rId3" imgW="2095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36576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4977" r="6061"/>
          <a:stretch>
            <a:fillRect/>
          </a:stretch>
        </p:blipFill>
        <p:spPr>
          <a:xfrm>
            <a:off x="4114800" y="2362200"/>
            <a:ext cx="4419600" cy="3584575"/>
          </a:xfrm>
          <a:noFill/>
        </p:spPr>
      </p:pic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type of density-based clustering</a:t>
            </a:r>
          </a:p>
          <a:p>
            <a:endParaRPr lang="en-US" altLang="en-US" smtClean="0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smtClean="0"/>
              <a:t>Until now, we found clusters by considering all of the attributes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Some clusters may involve only a subset of attributes, i.e., subspaces of the data</a:t>
            </a:r>
          </a:p>
          <a:p>
            <a:pPr lvl="1"/>
            <a:r>
              <a:rPr lang="en-US" altLang="en-US" smtClean="0"/>
              <a:t>Example: </a:t>
            </a:r>
          </a:p>
          <a:p>
            <a:pPr marL="1203325" lvl="2" indent="-230188"/>
            <a:r>
              <a:rPr lang="en-US" altLang="en-US" smtClean="0"/>
              <a:t>When k-means is used to find document clusters, the resulting clusters can typically be characterized by 10 or so terms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45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>
          <a:xfrm>
            <a:off x="950913" y="1268413"/>
            <a:ext cx="7050087" cy="4930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 - Overview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grid-based clustering algorithm that methodically finds subspace clusters</a:t>
            </a:r>
          </a:p>
          <a:p>
            <a:pPr lvl="1"/>
            <a:r>
              <a:rPr lang="en-US" altLang="en-US" smtClean="0"/>
              <a:t>Partitions the data space into rectangular units of equal volume</a:t>
            </a:r>
          </a:p>
          <a:p>
            <a:pPr lvl="1"/>
            <a:r>
              <a:rPr lang="en-US" altLang="en-US" smtClean="0"/>
              <a:t>Measures the density of each unit by the fraction of points it contains</a:t>
            </a:r>
          </a:p>
          <a:p>
            <a:pPr lvl="1"/>
            <a:r>
              <a:rPr lang="en-US" altLang="en-US" smtClean="0"/>
              <a:t>A unit is dense if the fraction of overall points it contains is above a user specified threshold, </a:t>
            </a:r>
            <a:r>
              <a:rPr lang="en-US" altLang="en-US" smtClean="0">
                <a:sym typeface="Symbol" pitchFamily="18" charset="2"/>
              </a:rPr>
              <a:t></a:t>
            </a:r>
          </a:p>
          <a:p>
            <a:pPr lvl="1"/>
            <a:r>
              <a:rPr lang="en-US" altLang="en-US" smtClean="0">
                <a:sym typeface="Symbol" pitchFamily="18" charset="2"/>
              </a:rPr>
              <a:t>A cluster is a group of collections of contiguous (touching) dense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It is impractical to check each volume unit to see if it is dense since there is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If a set of points forms a density based cluster in k dimensions, then the same set of points is also part of a density based cluster in all possible subsets of those dimensions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Very similar to Apriori algorithm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Can find overlapping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Time complexity is exponential in number of dimensions</a:t>
            </a:r>
          </a:p>
          <a:p>
            <a:pPr lvl="1"/>
            <a:r>
              <a:rPr lang="en-US" altLang="en-US" smtClean="0"/>
              <a:t>Especially if “too many” dense units are generated at lower stages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May fail if clusters are of widely differing densities, since the threshold is fixed</a:t>
            </a:r>
          </a:p>
          <a:p>
            <a:pPr lvl="1"/>
            <a:r>
              <a:rPr lang="en-US" altLang="en-US" smtClean="0"/>
              <a:t>Determining appropriate threshold and unit interval length can be challenging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 smtClean="0"/>
                  <a:t>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 smtClean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a power for the weight not a superscript and controls </a:t>
                </a:r>
                <a:r>
                  <a:rPr lang="en-US" altLang="en-US" dirty="0">
                    <a:sym typeface="Symbol" pitchFamily="18" charset="2"/>
                  </a:rPr>
                  <a:t>how “fuzzy” </a:t>
                </a:r>
                <a:r>
                  <a:rPr lang="en-US" altLang="en-US" dirty="0" smtClean="0">
                    <a:sym typeface="Symbol" pitchFamily="18" charset="2"/>
                  </a:rPr>
                  <a:t>the clustering is</a:t>
                </a: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objective function, repeat the following: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determine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endParaRPr lang="en-US" altLang="en-US" dirty="0" smtClean="0"/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 smtClean="0"/>
              </a:p>
              <a:p>
                <a:pPr lvl="1"/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Fuzzy c-means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[0,1]</a:t>
                </a:r>
                <a:br>
                  <a:rPr lang="en-US" altLang="en-US" dirty="0" smtClean="0">
                    <a:sym typeface="Symbol" pitchFamily="18" charset="2"/>
                  </a:rPr>
                </a:br>
                <a:endParaRPr lang="en-US" altLang="en-US" dirty="0" smtClean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 smtClean="0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 smtClean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Based on the notion of kernel-density estimation</a:t>
            </a:r>
          </a:p>
          <a:p>
            <a:pPr lvl="1">
              <a:defRPr/>
            </a:pPr>
            <a:r>
              <a:rPr lang="en-US" dirty="0" smtClean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 smtClean="0"/>
          </a:p>
          <a:p>
            <a:pPr lvl="4">
              <a:defRPr/>
            </a:pPr>
            <a:endParaRPr lang="en-US" sz="800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7638"/>
            <a:ext cx="8455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2400" smtClean="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 smtClean="0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Discard clusters whose density attractor has a density less than a user specified minimum,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Combine clusters connected by paths of points that are connected by points with density above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 smtClean="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Graph-Based clustering uses the proximity graph</a:t>
            </a:r>
          </a:p>
          <a:p>
            <a:pPr lvl="1"/>
            <a:r>
              <a:rPr lang="en-US" altLang="en-US" smtClean="0"/>
              <a:t>Start with the proximity matrix</a:t>
            </a:r>
          </a:p>
          <a:p>
            <a:pPr lvl="1"/>
            <a:r>
              <a:rPr lang="en-US" altLang="en-US" smtClean="0"/>
              <a:t>Consider each point as a node in a graph</a:t>
            </a:r>
          </a:p>
          <a:p>
            <a:pPr lvl="1"/>
            <a:r>
              <a:rPr lang="en-US" altLang="en-US" smtClean="0"/>
              <a:t>Each edge between two nodes has a weight which is the proximity between the two points</a:t>
            </a:r>
          </a:p>
          <a:p>
            <a:pPr lvl="1"/>
            <a:r>
              <a:rPr lang="en-US" altLang="en-US" smtClean="0"/>
              <a:t>Initially the proximity graph is fully connected </a:t>
            </a:r>
          </a:p>
          <a:p>
            <a:pPr lvl="1"/>
            <a:r>
              <a:rPr lang="en-US" altLang="en-US" smtClean="0"/>
              <a:t>MIN (single-link) and MAX (complete-link) can be viewed in graph terms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In the simplest case, clusters are connected components in the 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CURE Algorithm: Graph-Based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Agglomerative hierarchical clustering algorithms vary in terms of how the proximity of two clusters are computed</a:t>
            </a:r>
          </a:p>
          <a:p>
            <a:pPr lvl="2"/>
            <a:r>
              <a:rPr lang="en-US" altLang="en-US" dirty="0" smtClean="0"/>
              <a:t> MIN (single link)</a:t>
            </a:r>
          </a:p>
          <a:p>
            <a:pPr lvl="3"/>
            <a:r>
              <a:rPr lang="en-US" altLang="en-US" dirty="0" smtClean="0"/>
              <a:t>susceptible to noise/outliers</a:t>
            </a:r>
          </a:p>
          <a:p>
            <a:pPr lvl="2"/>
            <a:r>
              <a:rPr lang="en-US" altLang="en-US" dirty="0" smtClean="0"/>
              <a:t> MAX (complete link)/GROUP AVERAGE/Centroid/Ward’s: </a:t>
            </a:r>
          </a:p>
          <a:p>
            <a:pPr lvl="3"/>
            <a:r>
              <a:rPr lang="en-US" altLang="en-US" dirty="0" smtClean="0"/>
              <a:t>may not work well with non-globular clusters</a:t>
            </a:r>
          </a:p>
          <a:p>
            <a:pPr lvl="4"/>
            <a:endParaRPr lang="en-US" altLang="en-US" sz="800" dirty="0" smtClean="0"/>
          </a:p>
          <a:p>
            <a:r>
              <a:rPr lang="en-US" altLang="en-US" dirty="0" smtClean="0"/>
              <a:t>CURE algorithm tries to handle both problems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4"/>
            <a:endParaRPr lang="en-US" altLang="en-US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tabLst>
                <a:tab pos="1143000" algn="l"/>
              </a:tabLst>
            </a:pPr>
            <a:r>
              <a:rPr lang="en-US" altLang="en-US" dirty="0" smtClean="0"/>
              <a:t>Represents a cluster using multiple representative points</a:t>
            </a:r>
          </a:p>
          <a:p>
            <a:pPr marL="749300" lvl="1">
              <a:tabLst>
                <a:tab pos="1143000" algn="l"/>
              </a:tabLst>
            </a:pPr>
            <a:r>
              <a:rPr lang="en-US" altLang="en-US" dirty="0" smtClean="0"/>
              <a:t>Representative points are found by selecting a constant number of points from a cluster 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First representative point is chosen to be the point furthest from the center of the cluster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Remaining representative points are chosen so that they are farthest from all previously chosen points</a:t>
            </a:r>
          </a:p>
          <a:p>
            <a:pPr>
              <a:tabLst>
                <a:tab pos="1143000" algn="l"/>
              </a:tabLst>
            </a:pPr>
            <a:endParaRPr lang="en-US" altLang="en-US" sz="1200" dirty="0" smtClean="0"/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“Shrink” representative points toward the center of the cluster by a factor, </a:t>
            </a:r>
            <a:r>
              <a:rPr lang="en-US" altLang="en-US" sz="2400" dirty="0" smtClean="0">
                <a:sym typeface="Symbol" pitchFamily="18" charset="2"/>
              </a:rPr>
              <a:t></a:t>
            </a: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 lvl="4">
              <a:lnSpc>
                <a:spcPct val="80000"/>
              </a:lnSpc>
            </a:pPr>
            <a:endParaRPr lang="en-US" altLang="en-US" sz="800" dirty="0" smtClean="0"/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Shrinking representative points toward the center helps avoid problems with noise and outliers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Cluster similarity is the similarity of the closest pair of representative points from different clusters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39940" name="Freeform 52" descr="5%"/>
          <p:cNvSpPr>
            <a:spLocks/>
          </p:cNvSpPr>
          <p:nvPr/>
        </p:nvSpPr>
        <p:spPr bwMode="auto">
          <a:xfrm rot="-5400000">
            <a:off x="1377157" y="2234406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Oval 53"/>
          <p:cNvSpPr>
            <a:spLocks noChangeArrowheads="1"/>
          </p:cNvSpPr>
          <p:nvPr/>
        </p:nvSpPr>
        <p:spPr bwMode="auto">
          <a:xfrm rot="-5400000">
            <a:off x="2209800" y="35353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val 54"/>
          <p:cNvSpPr>
            <a:spLocks noChangeArrowheads="1"/>
          </p:cNvSpPr>
          <p:nvPr/>
        </p:nvSpPr>
        <p:spPr bwMode="auto">
          <a:xfrm rot="-5400000">
            <a:off x="2286000" y="23161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5"/>
          <p:cNvSpPr>
            <a:spLocks noChangeArrowheads="1"/>
          </p:cNvSpPr>
          <p:nvPr/>
        </p:nvSpPr>
        <p:spPr bwMode="auto">
          <a:xfrm rot="-5400000">
            <a:off x="1691640" y="2895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val 56"/>
          <p:cNvSpPr>
            <a:spLocks noChangeArrowheads="1"/>
          </p:cNvSpPr>
          <p:nvPr/>
        </p:nvSpPr>
        <p:spPr bwMode="auto">
          <a:xfrm rot="-5400000">
            <a:off x="2817813" y="269557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Freeform 57" descr="5%"/>
          <p:cNvSpPr>
            <a:spLocks/>
          </p:cNvSpPr>
          <p:nvPr/>
        </p:nvSpPr>
        <p:spPr bwMode="auto">
          <a:xfrm rot="5400000" flipV="1">
            <a:off x="4876800" y="2087563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58"/>
          <p:cNvSpPr>
            <a:spLocks noChangeArrowheads="1"/>
          </p:cNvSpPr>
          <p:nvPr/>
        </p:nvSpPr>
        <p:spPr bwMode="auto">
          <a:xfrm rot="5400000" flipV="1">
            <a:off x="6400800" y="2544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Oval 59"/>
          <p:cNvSpPr>
            <a:spLocks noChangeArrowheads="1"/>
          </p:cNvSpPr>
          <p:nvPr/>
        </p:nvSpPr>
        <p:spPr bwMode="auto">
          <a:xfrm rot="5400000" flipV="1">
            <a:off x="5181600" y="2468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val 60"/>
          <p:cNvSpPr>
            <a:spLocks noChangeArrowheads="1"/>
          </p:cNvSpPr>
          <p:nvPr/>
        </p:nvSpPr>
        <p:spPr bwMode="auto">
          <a:xfrm rot="5400000" flipV="1">
            <a:off x="5486400" y="3611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9" name="Oval 61"/>
          <p:cNvSpPr>
            <a:spLocks noChangeArrowheads="1"/>
          </p:cNvSpPr>
          <p:nvPr/>
        </p:nvSpPr>
        <p:spPr bwMode="auto">
          <a:xfrm rot="5400000" flipV="1">
            <a:off x="5791200" y="2163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val 62"/>
          <p:cNvSpPr>
            <a:spLocks noChangeArrowheads="1"/>
          </p:cNvSpPr>
          <p:nvPr/>
        </p:nvSpPr>
        <p:spPr bwMode="auto">
          <a:xfrm rot="5400000" flipV="1">
            <a:off x="6248400" y="33829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Oval 63"/>
          <p:cNvSpPr>
            <a:spLocks noChangeArrowheads="1"/>
          </p:cNvSpPr>
          <p:nvPr/>
        </p:nvSpPr>
        <p:spPr bwMode="auto">
          <a:xfrm rot="5400000" flipV="1">
            <a:off x="2819400" y="3306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Line 64"/>
          <p:cNvSpPr>
            <a:spLocks noChangeShapeType="1"/>
          </p:cNvSpPr>
          <p:nvPr/>
        </p:nvSpPr>
        <p:spPr bwMode="auto">
          <a:xfrm flipH="1">
            <a:off x="2331720" y="24685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65"/>
          <p:cNvSpPr>
            <a:spLocks noChangeShapeType="1"/>
          </p:cNvSpPr>
          <p:nvPr/>
        </p:nvSpPr>
        <p:spPr bwMode="auto">
          <a:xfrm flipH="1">
            <a:off x="2438400" y="2773363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66"/>
          <p:cNvSpPr>
            <a:spLocks noChangeShapeType="1"/>
          </p:cNvSpPr>
          <p:nvPr/>
        </p:nvSpPr>
        <p:spPr bwMode="auto">
          <a:xfrm flipH="1" flipV="1">
            <a:off x="2514600" y="315436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67"/>
          <p:cNvSpPr>
            <a:spLocks noChangeShapeType="1"/>
          </p:cNvSpPr>
          <p:nvPr/>
        </p:nvSpPr>
        <p:spPr bwMode="auto">
          <a:xfrm flipV="1">
            <a:off x="2240280" y="31543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68"/>
          <p:cNvSpPr>
            <a:spLocks noChangeShapeType="1"/>
          </p:cNvSpPr>
          <p:nvPr/>
        </p:nvSpPr>
        <p:spPr bwMode="auto">
          <a:xfrm>
            <a:off x="1828800" y="29257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69"/>
          <p:cNvSpPr txBox="1">
            <a:spLocks noChangeArrowheads="1"/>
          </p:cNvSpPr>
          <p:nvPr/>
        </p:nvSpPr>
        <p:spPr bwMode="auto">
          <a:xfrm>
            <a:off x="21336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8" name="Text Box 70"/>
          <p:cNvSpPr txBox="1">
            <a:spLocks noChangeArrowheads="1"/>
          </p:cNvSpPr>
          <p:nvPr/>
        </p:nvSpPr>
        <p:spPr bwMode="auto">
          <a:xfrm>
            <a:off x="56388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9" name="Line 71"/>
          <p:cNvSpPr>
            <a:spLocks noChangeShapeType="1"/>
          </p:cNvSpPr>
          <p:nvPr/>
        </p:nvSpPr>
        <p:spPr bwMode="auto">
          <a:xfrm flipH="1">
            <a:off x="5806440" y="23161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72"/>
          <p:cNvSpPr>
            <a:spLocks noChangeShapeType="1"/>
          </p:cNvSpPr>
          <p:nvPr/>
        </p:nvSpPr>
        <p:spPr bwMode="auto">
          <a:xfrm>
            <a:off x="5257800" y="25447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73"/>
          <p:cNvSpPr>
            <a:spLocks noChangeShapeType="1"/>
          </p:cNvSpPr>
          <p:nvPr/>
        </p:nvSpPr>
        <p:spPr bwMode="auto">
          <a:xfrm flipH="1">
            <a:off x="6248400" y="2620963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74"/>
          <p:cNvSpPr>
            <a:spLocks noChangeShapeType="1"/>
          </p:cNvSpPr>
          <p:nvPr/>
        </p:nvSpPr>
        <p:spPr bwMode="auto">
          <a:xfrm flipH="1" flipV="1">
            <a:off x="5943600" y="31543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75"/>
          <p:cNvSpPr>
            <a:spLocks noChangeShapeType="1"/>
          </p:cNvSpPr>
          <p:nvPr/>
        </p:nvSpPr>
        <p:spPr bwMode="auto">
          <a:xfrm flipV="1">
            <a:off x="5562600" y="3306763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Uses agglomerative hierarchical scheme to perform clustering;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0: similar to centroid-based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1: somewhat similar to single-link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CURE is better able to handle clusters of arbitrary shapes and sizes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C</a:t>
            </a:r>
            <a:r>
              <a:rPr lang="en-US" altLang="en-US" sz="2800" smtClean="0">
                <a:latin typeface="Arial Rounded MT Bold" pitchFamily="34" charset="0"/>
              </a:rPr>
              <a:t>URE</a:t>
            </a:r>
            <a:endParaRPr lang="en-US" altLang="en-US" sz="2800" smtClean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81000" y="1447800"/>
          <a:ext cx="83058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Bitmap Image" r:id="rId3" imgW="5683810" imgH="2293333" progId="Paint.Picture">
                  <p:embed/>
                </p:oleObj>
              </mc:Choice>
              <mc:Fallback>
                <p:oleObj name="Bitmap Image" r:id="rId3" imgW="5683810" imgH="229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24" t="5058" r="7143" b="6429"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058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8701493"/>
              </p:ext>
            </p:extLst>
          </p:nvPr>
        </p:nvGraphicFramePr>
        <p:xfrm>
          <a:off x="228600" y="2844800"/>
          <a:ext cx="3733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44800"/>
                        <a:ext cx="3733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0.9,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0.1</a:t>
            </a:r>
          </a:p>
        </p:txBody>
      </p:sp>
      <p:grpSp>
        <p:nvGrpSpPr>
          <p:cNvPr id="7173" name="Group 6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7175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7" name="Oval 9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174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4755"/>
          <a:stretch/>
        </p:blipFill>
        <p:spPr>
          <a:xfrm>
            <a:off x="4251960" y="2133600"/>
            <a:ext cx="4679315" cy="3657600"/>
          </a:xfr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712280" y="3813106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SSE(x)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</a:t>
            </a:r>
            <a:endParaRPr lang="en-US" altLang="en-US" smtClean="0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52400" y="1216025"/>
          <a:ext cx="8686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Bitmap Image" r:id="rId3" imgW="7460627" imgH="3147333" progId="Paint.Picture">
                  <p:embed/>
                </p:oleObj>
              </mc:Choice>
              <mc:Fallback>
                <p:oleObj name="Bitmap Image" r:id="rId3" imgW="7460627" imgH="3147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34" r="6734"/>
                      <a:stretch>
                        <a:fillRect/>
                      </a:stretch>
                    </p:blipFill>
                    <p:spPr bwMode="auto">
                      <a:xfrm>
                        <a:off x="152400" y="1216025"/>
                        <a:ext cx="8686800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553200" y="2438400"/>
            <a:ext cx="989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(centroid)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629400" y="3581400"/>
            <a:ext cx="1176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(single link)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CURE Cannot Handle Differing Densities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4037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40671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3340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CURE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246438" y="2530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4435475" y="1554163"/>
          <a:ext cx="4297363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4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9" t="6250" r="11864" b="4991"/>
                      <a:stretch>
                        <a:fillRect/>
                      </a:stretch>
                    </p:blipFill>
                    <p:spPr bwMode="auto">
                      <a:xfrm>
                        <a:off x="4435475" y="1554163"/>
                        <a:ext cx="4297363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Based on several key ideas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Sparsification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Partitioning the data into clusters that are relatively pure subclusters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Merging based on preserving characteristics of clusters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size of the problems that can be handled is increased</a:t>
            </a:r>
            <a:endParaRPr lang="en-US" altLang="en-US" sz="220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mtClean="0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Sparsification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The nearest neighbors of a point tend to belong to the same class as the point itself.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 smtClean="0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mtClean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Sparsification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Chameleon  and </a:t>
            </a:r>
            <a:r>
              <a:rPr lang="en-US" altLang="en-US" sz="2000" smtClean="0"/>
              <a:t>Hypergraph-based Clustering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Sparsification in the Clustering Process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60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20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2103438"/>
            <a:ext cx="88566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 smtClean="0"/>
              <a:t>MIN or CURE: </a:t>
            </a:r>
          </a:p>
          <a:p>
            <a:pPr marL="1143000" lvl="2" indent="-228600">
              <a:defRPr/>
            </a:pPr>
            <a:r>
              <a:rPr lang="en-US" dirty="0" smtClean="0"/>
              <a:t>Merge two clusters based on their </a:t>
            </a:r>
            <a:r>
              <a:rPr lang="en-US" i="1" dirty="0" smtClean="0"/>
              <a:t>closeness</a:t>
            </a:r>
            <a:r>
              <a:rPr lang="en-US" dirty="0" smtClean="0"/>
              <a:t> (or minimum distance)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GROUP-AVERAGE:</a:t>
            </a:r>
          </a:p>
          <a:p>
            <a:pPr lvl="2">
              <a:defRPr/>
            </a:pPr>
            <a:r>
              <a:rPr lang="en-US" dirty="0" smtClean="0"/>
              <a:t> Merge two clusters based on their average </a:t>
            </a:r>
            <a:r>
              <a:rPr lang="en-US" i="1" dirty="0" smtClean="0"/>
              <a:t>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 smtClean="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 smtClean="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 smtClean="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 smtClean="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 smtClean="0"/>
              <a:t>Two clusters are combined if the resulting cluster shares certain </a:t>
            </a:r>
            <a:r>
              <a:rPr lang="en-US" altLang="en-US" sz="2000" i="1" smtClean="0">
                <a:solidFill>
                  <a:srgbClr val="FF0000"/>
                </a:solidFill>
              </a:rPr>
              <a:t>properties</a:t>
            </a:r>
            <a:r>
              <a:rPr lang="en-US" altLang="en-US" sz="2000" smtClean="0"/>
              <a:t> with the constituent clusters</a:t>
            </a:r>
          </a:p>
          <a:p>
            <a:pPr marL="742950" lvl="1" indent="-285750"/>
            <a:r>
              <a:rPr lang="en-US" altLang="en-US" sz="2000" smtClean="0"/>
              <a:t>The merging scheme preserves </a:t>
            </a:r>
            <a:r>
              <a:rPr lang="en-US" altLang="en-US" sz="2000" i="1" smtClean="0">
                <a:solidFill>
                  <a:srgbClr val="FF0000"/>
                </a:solidFill>
              </a:rPr>
              <a:t>self-similarity</a:t>
            </a:r>
            <a:endParaRPr lang="en-US" altLang="en-US" smtClean="0"/>
          </a:p>
          <a:p>
            <a:pPr marL="342900" indent="-342900"/>
            <a:endParaRPr lang="en-US" altLang="en-US" sz="3200" smtClean="0"/>
          </a:p>
          <a:p>
            <a:pPr marL="342900" indent="-342900"/>
            <a:endParaRPr lang="en-US" altLang="en-US" sz="1600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5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Objective function: 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Initialization: choose the weights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randomly</a:t>
            </a:r>
          </a:p>
          <a:p>
            <a:pPr lvl="4"/>
            <a:endParaRPr lang="en-US" altLang="en-US" sz="1000" dirty="0" smtClean="0"/>
          </a:p>
          <a:p>
            <a:r>
              <a:rPr lang="en-US" altLang="en-US" dirty="0" smtClean="0"/>
              <a:t>Repeat:</a:t>
            </a:r>
          </a:p>
          <a:p>
            <a:pPr lvl="1"/>
            <a:r>
              <a:rPr lang="en-US" altLang="en-US" dirty="0" smtClean="0"/>
              <a:t>Update centroids:</a:t>
            </a:r>
          </a:p>
          <a:p>
            <a:pPr lvl="1"/>
            <a:endParaRPr lang="en-US" altLang="en-US" sz="1500" dirty="0" smtClean="0"/>
          </a:p>
          <a:p>
            <a:pPr lvl="1"/>
            <a:r>
              <a:rPr lang="en-US" altLang="en-US" dirty="0" smtClean="0"/>
              <a:t>Update weights:</a:t>
            </a:r>
            <a:endParaRPr lang="en-US" altLang="en-US" sz="1200" dirty="0" smtClean="0"/>
          </a:p>
          <a:p>
            <a:pPr lvl="1"/>
            <a:endParaRPr lang="en-US" altLang="en-US" dirty="0" smtClean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98986"/>
              </p:ext>
            </p:extLst>
          </p:nvPr>
        </p:nvGraphicFramePr>
        <p:xfrm>
          <a:off x="6262053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3" imgW="596641" imgH="444307" progId="Equation.3">
                  <p:embed/>
                </p:oleObj>
              </mc:Choice>
              <mc:Fallback>
                <p:oleObj name="Equation" r:id="rId3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53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Preprocessing Step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Phase 1</a:t>
            </a:r>
            <a:r>
              <a:rPr lang="en-US" altLang="en-US" dirty="0" smtClean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Phase 2</a:t>
            </a:r>
            <a:r>
              <a:rPr lang="en-US" altLang="en-US" dirty="0" smtClean="0"/>
              <a:t>: Use Hierarchical Agglomerative Clustering to merge sub-clusters</a:t>
            </a:r>
          </a:p>
          <a:p>
            <a:pPr lvl="1"/>
            <a:r>
              <a:rPr lang="en-US" altLang="en-US" dirty="0" smtClean="0"/>
              <a:t>Two clusters are combined if the </a:t>
            </a:r>
            <a:r>
              <a:rPr lang="en-US" altLang="en-US" i="1" dirty="0" smtClean="0"/>
              <a:t>resulting cluster shares certain properties with the constituent clusters</a:t>
            </a:r>
            <a:endParaRPr lang="en-US" altLang="en-US" dirty="0" smtClean="0"/>
          </a:p>
          <a:p>
            <a:pPr lvl="4"/>
            <a:endParaRPr lang="en-US" altLang="en-US" dirty="0" smtClean="0"/>
          </a:p>
          <a:p>
            <a:pPr lvl="1"/>
            <a:r>
              <a:rPr lang="en-US" altLang="en-US" dirty="0" smtClean="0"/>
              <a:t>Two key properties used to model cluster similarity:</a:t>
            </a:r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 smtClean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 smtClean="0"/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Closeness</a:t>
            </a:r>
            <a:r>
              <a:rPr lang="en-US" altLang="en-US" dirty="0" smtClean="0"/>
              <a:t>: Absolute closeness of two clusters normalized by the internal closeness of the clusters</a:t>
            </a:r>
          </a:p>
          <a:p>
            <a:pPr lvl="3"/>
            <a:endParaRPr lang="en-US" altLang="en-U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10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 (</a:t>
            </a:r>
            <a:r>
              <a:rPr lang="en-US" altLang="en-US" i="1" smtClean="0">
                <a:latin typeface="Arial Rounded MT Bold" pitchFamily="34" charset="0"/>
              </a:rPr>
              <a:t>15 clusters</a:t>
            </a:r>
            <a:r>
              <a:rPr lang="en-US" altLang="en-US" smtClean="0">
                <a:latin typeface="Arial Rounded MT Bold" pitchFamily="34" charset="0"/>
              </a:rPr>
              <a:t>)</a:t>
            </a:r>
            <a:endParaRPr lang="en-US" altLang="en-US" smtClean="0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9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15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First, the k-nearest neighbors of all points are found  </a:t>
            </a:r>
          </a:p>
          <a:p>
            <a:pPr lvl="1"/>
            <a:r>
              <a:rPr lang="en-US" altLang="en-US" sz="2000" smtClean="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 smtClean="0"/>
              <a:t> </a:t>
            </a:r>
          </a:p>
          <a:p>
            <a:r>
              <a:rPr lang="en-US" altLang="en-US" sz="2400" smtClean="0"/>
              <a:t>A pair of points is put in the same cluster if </a:t>
            </a:r>
          </a:p>
          <a:p>
            <a:pPr lvl="1"/>
            <a:r>
              <a:rPr lang="en-US" altLang="en-US" sz="2000" smtClean="0"/>
              <a:t>any two points share more than T neighbors and </a:t>
            </a:r>
          </a:p>
          <a:p>
            <a:pPr lvl="1"/>
            <a:r>
              <a:rPr lang="en-US" altLang="en-US" sz="2000" smtClean="0"/>
              <a:t>the two points are in each others k nearest neighbor list</a:t>
            </a:r>
          </a:p>
          <a:p>
            <a:pPr lvl="4"/>
            <a:endParaRPr lang="en-US" altLang="en-US" sz="1800" smtClean="0"/>
          </a:p>
          <a:p>
            <a:r>
              <a:rPr lang="en-US" altLang="en-US" sz="2400" smtClean="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Jarvis-Patrick clustering is too brittle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 smtClean="0"/>
              <a:t>When Jarvis-Patrick Does NOT Work Well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Combines:</a:t>
            </a:r>
          </a:p>
          <a:p>
            <a:pPr lvl="1"/>
            <a:r>
              <a:rPr lang="en-US" altLang="en-US" dirty="0" smtClean="0"/>
              <a:t>Graph based clustering (similarity definition based on number of shared nearest neighbors)</a:t>
            </a:r>
          </a:p>
          <a:p>
            <a:pPr lvl="1"/>
            <a:r>
              <a:rPr lang="en-US" altLang="en-US" dirty="0" smtClean="0"/>
              <a:t>Density based clustering (DBSCAN-like approach)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SNN density measures whether a point is surrounded by similar points (with respect to its nearest neighbors)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Compute the similarity matrix</a:t>
            </a:r>
            <a:br>
              <a:rPr lang="en-US" altLang="en-US" sz="2000" b="1" smtClean="0"/>
            </a:br>
            <a:r>
              <a:rPr lang="en-US" altLang="en-US" sz="2000" smtClean="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Sparsify the similarity matrix by keeping only the </a:t>
            </a:r>
            <a:r>
              <a:rPr lang="en-US" altLang="en-US" sz="2000" b="1" i="1" smtClean="0"/>
              <a:t>k</a:t>
            </a:r>
            <a:r>
              <a:rPr lang="en-US" altLang="en-US" sz="2000" b="1" smtClean="0"/>
              <a:t> most similar neighbors</a:t>
            </a:r>
            <a:br>
              <a:rPr lang="en-US" altLang="en-US" sz="2000" b="1" smtClean="0"/>
            </a:br>
            <a:r>
              <a:rPr lang="en-US" altLang="en-US" sz="2000" smtClean="0"/>
              <a:t>This corresponds to only keeping the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Construct the shared nearest neighbor graph from the sparsified similarity matrix. </a:t>
            </a:r>
            <a:br>
              <a:rPr lang="en-US" altLang="en-US" sz="2000" b="1" smtClean="0"/>
            </a:br>
            <a:r>
              <a:rPr lang="en-US" altLang="en-US" sz="2000" smtClean="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Find the SNN density of each Point.</a:t>
            </a:r>
            <a:br>
              <a:rPr lang="en-US" altLang="en-US" sz="2000" b="1" smtClean="0"/>
            </a:br>
            <a:r>
              <a:rPr lang="en-US" altLang="en-US" sz="2000" smtClean="0"/>
              <a:t>Using a user specified parameters,</a:t>
            </a:r>
            <a:r>
              <a:rPr lang="en-US" altLang="en-US" sz="2000" b="1" smtClean="0"/>
              <a:t>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, find the number points that  have an SNN similarity of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 or greater to each point. This is the SNN density of the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Find the core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Using a user specified parameter, </a:t>
            </a:r>
            <a:r>
              <a:rPr lang="en-US" altLang="en-US" sz="2400" i="1" dirty="0" err="1" smtClean="0"/>
              <a:t>MinPts</a:t>
            </a:r>
            <a:r>
              <a:rPr lang="en-US" altLang="en-US" sz="2400" dirty="0" smtClean="0"/>
              <a:t>, find the core points, i.e., all points that have an SNN density greater than </a:t>
            </a:r>
            <a:r>
              <a:rPr lang="en-US" altLang="en-US" sz="2400" i="1" dirty="0" err="1" smtClean="0"/>
              <a:t>MinPts</a:t>
            </a:r>
            <a:endParaRPr lang="en-US" altLang="en-US" sz="2400" i="1" dirty="0" smtClean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Form clusters from the core points  </a:t>
            </a:r>
            <a:br>
              <a:rPr lang="en-US" altLang="en-US" sz="2400" b="1" dirty="0" smtClean="0"/>
            </a:br>
            <a:r>
              <a:rPr lang="en-US" altLang="en-US" sz="2400" dirty="0" smtClean="0"/>
              <a:t>If two core points are within a “radius”,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Discard all noise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All non-core points that are not within a “radius” of</a:t>
            </a:r>
            <a:r>
              <a:rPr lang="en-US" altLang="en-US" sz="2400" b="1" dirty="0" smtClean="0"/>
              <a:t>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 of a core point are discarded</a:t>
            </a:r>
            <a:r>
              <a:rPr lang="en-US" altLang="en-US" sz="2400" b="1" dirty="0" smtClean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Assign all non-noise, non-core points to clusters </a:t>
            </a:r>
            <a:br>
              <a:rPr lang="en-US" altLang="en-US" sz="2400" b="1" dirty="0" smtClean="0"/>
            </a:br>
            <a:r>
              <a:rPr lang="en-US" altLang="en-US" sz="2400" dirty="0" smtClean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2000" dirty="0" smtClean="0"/>
              <a:t>(Note that steps 4-8 are DBSCAN)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5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An Example Application: Image Segmentation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versions of fuzzy c-means have been used for image segmentation</a:t>
            </a:r>
          </a:p>
          <a:p>
            <a:pPr lvl="1"/>
            <a:r>
              <a:rPr lang="en-US" dirty="0" smtClean="0"/>
              <a:t>Especially fMRI images (functional magnetic resonance images)</a:t>
            </a:r>
          </a:p>
          <a:p>
            <a:r>
              <a:rPr lang="en-US" dirty="0" smtClean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  <a:endParaRPr lang="en-US" sz="1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200" smtClean="0"/>
              <a:t>Finding Clusters of Time Series In Spatio-Temporal Data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mtClean="0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Does not cluster all the points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O( n * time to find numbers of neighbor within </a:t>
            </a:r>
            <a:r>
              <a:rPr lang="en-US" altLang="en-US" sz="2000" i="1" dirty="0" err="1" smtClean="0"/>
              <a:t>Eps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In worst case, this is O(n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 smtClean="0"/>
              <a:t>R* Tree</a:t>
            </a:r>
          </a:p>
          <a:p>
            <a:pPr marL="1295400" lvl="2" indent="-381000"/>
            <a:r>
              <a:rPr lang="en-US" altLang="en-US" sz="1800" dirty="0" smtClean="0"/>
              <a:t>k-d Trees</a:t>
            </a:r>
          </a:p>
          <a:p>
            <a:pPr marL="1295400" lvl="2" indent="-381000"/>
            <a:endParaRPr lang="en-US" altLang="en-US" sz="1800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Parameteriziation</a:t>
            </a:r>
            <a:r>
              <a:rPr lang="en-US" altLang="en-US" dirty="0"/>
              <a:t> 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 smtClean="0"/>
              <a:t>Characteristics of Data, Clusters, and </a:t>
            </a:r>
            <a:br>
              <a:rPr lang="en-US" altLang="en-US" sz="2800" smtClean="0"/>
            </a:br>
            <a:r>
              <a:rPr lang="en-US" altLang="en-US" sz="2800" smtClean="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cluster analysis is affected by characteristics of </a:t>
            </a:r>
          </a:p>
          <a:p>
            <a:pPr lvl="1"/>
            <a:r>
              <a:rPr lang="en-US" altLang="en-US" smtClean="0"/>
              <a:t>Data</a:t>
            </a:r>
          </a:p>
          <a:p>
            <a:pPr lvl="1"/>
            <a:r>
              <a:rPr lang="en-US" altLang="en-US" smtClean="0"/>
              <a:t>Clusters</a:t>
            </a:r>
          </a:p>
          <a:p>
            <a:pPr lvl="1"/>
            <a:r>
              <a:rPr lang="en-US" altLang="en-US" smtClean="0"/>
              <a:t>Clustering algorithms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93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High dimensionality</a:t>
            </a:r>
          </a:p>
          <a:p>
            <a:r>
              <a:rPr lang="en-US" altLang="en-US" dirty="0" smtClean="0"/>
              <a:t>Size of data set</a:t>
            </a:r>
          </a:p>
          <a:p>
            <a:r>
              <a:rPr lang="en-US" altLang="en-US" dirty="0" err="1" smtClean="0"/>
              <a:t>Sparsity</a:t>
            </a:r>
            <a:r>
              <a:rPr lang="en-US" altLang="en-US" dirty="0" smtClean="0"/>
              <a:t> of attribute values</a:t>
            </a:r>
          </a:p>
          <a:p>
            <a:r>
              <a:rPr lang="en-US" altLang="en-US" dirty="0" smtClean="0"/>
              <a:t>Noise and Outliers</a:t>
            </a:r>
          </a:p>
          <a:p>
            <a:r>
              <a:rPr lang="en-US" altLang="en-US" dirty="0" smtClean="0"/>
              <a:t>Types of attributes and type of data sets</a:t>
            </a:r>
          </a:p>
          <a:p>
            <a:r>
              <a:rPr lang="en-US" altLang="en-US" dirty="0" smtClean="0"/>
              <a:t>Differences in attribute scales </a:t>
            </a:r>
          </a:p>
          <a:p>
            <a:r>
              <a:rPr lang="en-US" altLang="en-US" dirty="0" smtClean="0"/>
              <a:t>Properties of the data space</a:t>
            </a:r>
          </a:p>
          <a:p>
            <a:pPr lvl="1"/>
            <a:r>
              <a:rPr lang="en-US" altLang="en-US" dirty="0" smtClean="0"/>
              <a:t>Can you define a meaningful centroid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Data distribution</a:t>
            </a:r>
          </a:p>
          <a:p>
            <a:r>
              <a:rPr lang="en-US" altLang="en-US" dirty="0" smtClean="0"/>
              <a:t>Shape</a:t>
            </a:r>
          </a:p>
          <a:p>
            <a:r>
              <a:rPr lang="en-US" altLang="en-US" dirty="0" smtClean="0"/>
              <a:t>Differing sizes</a:t>
            </a:r>
          </a:p>
          <a:p>
            <a:r>
              <a:rPr lang="en-US" altLang="en-US" dirty="0" smtClean="0"/>
              <a:t>Differing densities</a:t>
            </a:r>
          </a:p>
          <a:p>
            <a:r>
              <a:rPr lang="en-US" altLang="en-US" dirty="0" smtClean="0"/>
              <a:t>Poor separation</a:t>
            </a:r>
          </a:p>
          <a:p>
            <a:r>
              <a:rPr lang="en-US" altLang="en-US" dirty="0" smtClean="0"/>
              <a:t>Relationship of clusters </a:t>
            </a:r>
          </a:p>
          <a:p>
            <a:r>
              <a:rPr lang="en-US" altLang="en-US" dirty="0" smtClean="0"/>
              <a:t>Types of clusters </a:t>
            </a:r>
          </a:p>
          <a:p>
            <a:pPr lvl="1"/>
            <a:r>
              <a:rPr lang="en-US" altLang="en-US" dirty="0" smtClean="0"/>
              <a:t>Center-based, contiguity-based, density-based</a:t>
            </a:r>
          </a:p>
          <a:p>
            <a:r>
              <a:rPr lang="en-US" altLang="en-US" dirty="0" smtClean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Order dependence</a:t>
            </a:r>
          </a:p>
          <a:p>
            <a:r>
              <a:rPr lang="en-US" altLang="en-US" smtClean="0"/>
              <a:t>Non-determinism</a:t>
            </a:r>
          </a:p>
          <a:p>
            <a:r>
              <a:rPr lang="en-US" altLang="en-US" smtClean="0"/>
              <a:t>Parameter selection</a:t>
            </a:r>
          </a:p>
          <a:p>
            <a:r>
              <a:rPr lang="en-US" altLang="en-US" smtClean="0"/>
              <a:t>Scalability</a:t>
            </a:r>
          </a:p>
          <a:p>
            <a:r>
              <a:rPr lang="en-US" altLang="en-US" smtClean="0"/>
              <a:t>Underlying model</a:t>
            </a:r>
          </a:p>
          <a:p>
            <a:r>
              <a:rPr lang="en-US" altLang="en-US" smtClean="0"/>
              <a:t>Optimization based approach</a:t>
            </a:r>
          </a:p>
          <a:p>
            <a:pPr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 smtClean="0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has an O(n) time complexity; MIN is O(n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MIN nor EM automatically determine the number of clusters. 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EM or MIN are order dependent. </a:t>
            </a:r>
            <a:endParaRPr lang="en-US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\begin{align*}&#10;\mathcal{N}(\underbar x\ ;\ \underbar \mu, \Sigma) &#10; &amp;=\frac{1}{(2 \pi)^{d/2}} |\Sigma|^{-1/2} \exp \left\{ -\frac{1}{2} (\underbar x - \underbar \mu)^T \Sigma^{-1} (\underbar x - \underbar \mu) \right\}&#10;\end{align*}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266"/>
  <p:tag name="PICTUREFILESIZE" val="57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}&#10;\usepackage{color}&#10;\pagestyle{empty}&#10;&#10;\begin{document}&#10;\textcolor{red}{&#10;\begin{align*}&#10;\hat \mu &amp;=\frac{1}{N} \sum_i x^{(i)} \\&#10;\hat \Sigma &amp;= \frac{1}{N} \sum_i (x^{(i)} - \hat \mu)^T (x^{(i)} - \hat \mu)&#10;\end{align*}&#10;}&#10;\end{document}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36"/>
  <p:tag name="PICTUREFILESIZE" val="75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r_{ic} = \frac{ \pi_c \mathcal{N}(x_i \ ; \ \mu_c, \Sigma_c) }{\sum_{c'} \pi_{c'} \mathcal{N}(x_i \ ; \ \mu_{c'}, \Sigma_{c'}) 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27"/>
  <p:tag name="PICTUREFILESIZE" val="3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N_{c} = \sum_i r_{ic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53"/>
  <p:tag name="PICTUREFILESIZE" val="1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pi_{c} = \frac{N_c}{N}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37"/>
  <p:tag name="PICTUREFILESIZE" val="8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mu_{c} = \frac{1}{N_c} \sum_i r_{ic} x_i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76"/>
  <p:tag name="PICTUREFILESIZE" val="17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Sigma_{c} = \frac{1}{N_c} \sum_i r_{ic} (x_i - \mu_c)^T (x_i - \mu_c)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52"/>
  <p:tag name="PICTUREFILESIZE" val="33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log p(\underline{X}) = \sum_i \log \left[ \sum_c \pi_c \ \mathcal{N}(x_i \ ; \ \mu_c, \Sigma_c) \right] 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182"/>
  <p:tag name="PICTUREFILESIZE" val="4291"/>
</p:tagLst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146482669</TotalTime>
  <Pages>3</Pages>
  <Words>3201</Words>
  <Application>Microsoft Macintosh PowerPoint</Application>
  <PresentationFormat>On-screen Show (4:3)</PresentationFormat>
  <Paragraphs>592</Paragraphs>
  <Slides>102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18" baseType="lpstr">
      <vt:lpstr>Arial Rounded MT Bold</vt:lpstr>
      <vt:lpstr>Cambria Math</vt:lpstr>
      <vt:lpstr>Courier New</vt:lpstr>
      <vt:lpstr>Monotype Sorts</vt:lpstr>
      <vt:lpstr>MS PGothic</vt:lpstr>
      <vt:lpstr>Arial</vt:lpstr>
      <vt:lpstr>Helvetica</vt:lpstr>
      <vt:lpstr>Symbol</vt:lpstr>
      <vt:lpstr>Tahoma</vt:lpstr>
      <vt:lpstr>Times</vt:lpstr>
      <vt:lpstr>Times New Roman</vt:lpstr>
      <vt:lpstr>Wingdings</vt:lpstr>
      <vt:lpstr>LC.BRev.FY97</vt:lpstr>
      <vt:lpstr>Equation</vt:lpstr>
      <vt:lpstr>Bitmap Image</vt:lpstr>
      <vt:lpstr>MSPhotoEd.3</vt:lpstr>
      <vt:lpstr> Clustering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Hard (Crisp) vs Soft (Probabilistic) Clustering</vt:lpstr>
      <vt:lpstr>Probabilistic Clustering: Example</vt:lpstr>
      <vt:lpstr>Probabilistic Clustering: EM Algorithm</vt:lpstr>
      <vt:lpstr>Mixtures of Gaussians</vt:lpstr>
      <vt:lpstr>Multivariate Gaussian models</vt:lpstr>
      <vt:lpstr>Multivariate Gaussian models</vt:lpstr>
      <vt:lpstr>Multivariate Gaussian models</vt:lpstr>
      <vt:lpstr>Multivariate Gaussian models</vt:lpstr>
      <vt:lpstr>EM Algorithm: E-step</vt:lpstr>
      <vt:lpstr>EM Algorithm: M-step</vt:lpstr>
      <vt:lpstr>Expectation-Maximization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Example</vt:lpstr>
      <vt:lpstr>Example</vt:lpstr>
      <vt:lpstr>Example</vt:lpstr>
      <vt:lpstr>Example</vt:lpstr>
      <vt:lpstr>Clique Algorithm - Overview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DENCLUE Algorithm</vt:lpstr>
      <vt:lpstr>Graph-Based Clustering: General Concepts</vt:lpstr>
      <vt:lpstr>CURE Algorithm: Graph-Based Clustering</vt:lpstr>
      <vt:lpstr>CURE Algorithm</vt:lpstr>
      <vt:lpstr>CURE Algorithm</vt:lpstr>
      <vt:lpstr>CURE Algorithm</vt:lpstr>
      <vt:lpstr>Experimental Results: CURE</vt:lpstr>
      <vt:lpstr>Experimental Results: CURE</vt:lpstr>
      <vt:lpstr>CURE Cannot Handle Differing Densities</vt:lpstr>
      <vt:lpstr>Graph-Based Clustering: Chameleon</vt:lpstr>
      <vt:lpstr>Graph-Based Clustering: Sparsification</vt:lpstr>
      <vt:lpstr>Graph-Based Clustering: Sparsification …</vt:lpstr>
      <vt:lpstr>Sparsification in the Clustering Process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Finding Clusters of Time Series In Spatio-Temporal Data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Shangsong Liang</cp:lastModifiedBy>
  <cp:revision>621</cp:revision>
  <cp:lastPrinted>2016-02-05T19:44:38Z</cp:lastPrinted>
  <dcterms:created xsi:type="dcterms:W3CDTF">1998-03-18T13:44:31Z</dcterms:created>
  <dcterms:modified xsi:type="dcterms:W3CDTF">2019-04-01T08:02:54Z</dcterms:modified>
</cp:coreProperties>
</file>